
<file path=[Content_Types].xml><?xml version="1.0" encoding="utf-8"?>
<Types xmlns="http://schemas.openxmlformats.org/package/2006/content-types">
  <Default Extension="xml" ContentType="application/xml"/>
  <Default Extension="tif" ContentType="image/tif"/>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9" r:id="rId1"/>
  </p:sldMasterIdLst>
  <p:notesMasterIdLst>
    <p:notesMasterId r:id="rId50"/>
  </p:notesMasterIdLst>
  <p:sldIdLst>
    <p:sldId id="355" r:id="rId2"/>
    <p:sldId id="305" r:id="rId3"/>
    <p:sldId id="260" r:id="rId4"/>
    <p:sldId id="365" r:id="rId5"/>
    <p:sldId id="369" r:id="rId6"/>
    <p:sldId id="263" r:id="rId7"/>
    <p:sldId id="334" r:id="rId8"/>
    <p:sldId id="364" r:id="rId9"/>
    <p:sldId id="352" r:id="rId10"/>
    <p:sldId id="343" r:id="rId11"/>
    <p:sldId id="344" r:id="rId12"/>
    <p:sldId id="345" r:id="rId13"/>
    <p:sldId id="346" r:id="rId14"/>
    <p:sldId id="385" r:id="rId15"/>
    <p:sldId id="386" r:id="rId16"/>
    <p:sldId id="387" r:id="rId17"/>
    <p:sldId id="370" r:id="rId18"/>
    <p:sldId id="371" r:id="rId19"/>
    <p:sldId id="267" r:id="rId20"/>
    <p:sldId id="322" r:id="rId21"/>
    <p:sldId id="270" r:id="rId22"/>
    <p:sldId id="272" r:id="rId23"/>
    <p:sldId id="340" r:id="rId24"/>
    <p:sldId id="271" r:id="rId25"/>
    <p:sldId id="339" r:id="rId26"/>
    <p:sldId id="268" r:id="rId27"/>
    <p:sldId id="277" r:id="rId28"/>
    <p:sldId id="278" r:id="rId29"/>
    <p:sldId id="280" r:id="rId30"/>
    <p:sldId id="281" r:id="rId31"/>
    <p:sldId id="381" r:id="rId32"/>
    <p:sldId id="388" r:id="rId33"/>
    <p:sldId id="389" r:id="rId34"/>
    <p:sldId id="382" r:id="rId35"/>
    <p:sldId id="376" r:id="rId36"/>
    <p:sldId id="377" r:id="rId37"/>
    <p:sldId id="378" r:id="rId38"/>
    <p:sldId id="379" r:id="rId39"/>
    <p:sldId id="380" r:id="rId40"/>
    <p:sldId id="366" r:id="rId41"/>
    <p:sldId id="367" r:id="rId42"/>
    <p:sldId id="368" r:id="rId43"/>
    <p:sldId id="298" r:id="rId44"/>
    <p:sldId id="299" r:id="rId45"/>
    <p:sldId id="300" r:id="rId46"/>
    <p:sldId id="301" r:id="rId47"/>
    <p:sldId id="361" r:id="rId48"/>
    <p:sldId id="360" r:id="rId49"/>
  </p:sldIdLst>
  <p:sldSz cx="9144000" cy="6858000" type="screen4x3"/>
  <p:notesSz cx="6858000" cy="9144000"/>
  <p:defaultTextStyle>
    <a:lvl1pPr>
      <a:defRPr>
        <a:latin typeface="Calibri"/>
        <a:ea typeface="Calibri"/>
        <a:cs typeface="Calibri"/>
        <a:sym typeface="Calibri"/>
      </a:defRPr>
    </a:lvl1pPr>
    <a:lvl2pPr indent="457200">
      <a:defRPr>
        <a:latin typeface="Calibri"/>
        <a:ea typeface="Calibri"/>
        <a:cs typeface="Calibri"/>
        <a:sym typeface="Calibri"/>
      </a:defRPr>
    </a:lvl2pPr>
    <a:lvl3pPr indent="914400">
      <a:defRPr>
        <a:latin typeface="Calibri"/>
        <a:ea typeface="Calibri"/>
        <a:cs typeface="Calibri"/>
        <a:sym typeface="Calibri"/>
      </a:defRPr>
    </a:lvl3pPr>
    <a:lvl4pPr indent="1371600">
      <a:defRPr>
        <a:latin typeface="Calibri"/>
        <a:ea typeface="Calibri"/>
        <a:cs typeface="Calibri"/>
        <a:sym typeface="Calibri"/>
      </a:defRPr>
    </a:lvl4pPr>
    <a:lvl5pPr indent="1828800">
      <a:defRPr>
        <a:latin typeface="Calibri"/>
        <a:ea typeface="Calibri"/>
        <a:cs typeface="Calibri"/>
        <a:sym typeface="Calibri"/>
      </a:defRPr>
    </a:lvl5pPr>
    <a:lvl6pPr indent="2286000">
      <a:defRPr>
        <a:latin typeface="Calibri"/>
        <a:ea typeface="Calibri"/>
        <a:cs typeface="Calibri"/>
        <a:sym typeface="Calibri"/>
      </a:defRPr>
    </a:lvl6pPr>
    <a:lvl7pPr indent="2743200">
      <a:defRPr>
        <a:latin typeface="Calibri"/>
        <a:ea typeface="Calibri"/>
        <a:cs typeface="Calibri"/>
        <a:sym typeface="Calibri"/>
      </a:defRPr>
    </a:lvl7pPr>
    <a:lvl8pPr indent="3200400">
      <a:defRPr>
        <a:latin typeface="Calibri"/>
        <a:ea typeface="Calibri"/>
        <a:cs typeface="Calibri"/>
        <a:sym typeface="Calibri"/>
      </a:defRPr>
    </a:lvl8pPr>
    <a:lvl9pPr indent="3657600">
      <a:defRPr>
        <a:latin typeface="Calibri"/>
        <a:ea typeface="Calibri"/>
        <a:cs typeface="Calibri"/>
        <a:sym typeface="Calibri"/>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496E"/>
    <a:srgbClr val="5A2481"/>
    <a:srgbClr val="112050"/>
    <a:srgbClr val="0F1D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4F81BD">
              <a:alpha val="20000"/>
            </a:srgbClr>
          </a:solidFill>
        </a:fill>
      </a:tcStyle>
    </a:wholeTbl>
    <a:band2H>
      <a:tcTxStyle/>
      <a:tcStyle>
        <a:tcBdr/>
        <a:fill>
          <a:solidFill>
            <a:srgbClr val="FFFFFF"/>
          </a:solidFill>
        </a:fill>
      </a:tcStyle>
    </a:band2H>
    <a:firstCol>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4F81BD">
              <a:alpha val="20000"/>
            </a:srgbClr>
          </a:solidFill>
        </a:fill>
      </a:tcStyle>
    </a:firstCol>
    <a:lastRow>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solidFill>
                <a:srgbClr val="4F81BD"/>
              </a:solidFill>
              <a:prstDash val="solid"/>
              <a:bevel/>
            </a:ln>
          </a:top>
          <a:bottom>
            <a:ln w="12700" cap="flat">
              <a:solidFill>
                <a:srgbClr val="4F81BD"/>
              </a:solidFill>
              <a:prstDash val="solid"/>
              <a:bevel/>
            </a:ln>
          </a:bottom>
          <a:insideH>
            <a:ln w="12700" cap="flat">
              <a:noFill/>
              <a:miter lim="400000"/>
            </a:ln>
          </a:insideH>
          <a:insideV>
            <a:ln w="12700" cap="flat">
              <a:noFill/>
              <a:miter lim="400000"/>
            </a:ln>
          </a:insideV>
        </a:tcBdr>
        <a:fill>
          <a:noFill/>
        </a:fill>
      </a:tcStyle>
    </a:lastRow>
    <a:firstRow>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solidFill>
                <a:srgbClr val="4F81BD"/>
              </a:solidFill>
              <a:prstDash val="solid"/>
              <a:bevel/>
            </a:ln>
          </a:top>
          <a:bottom>
            <a:ln w="12700" cap="flat">
              <a:solidFill>
                <a:srgbClr val="4F81BD"/>
              </a:solidFill>
              <a:prstDash val="solid"/>
              <a:bevel/>
            </a:ln>
          </a:bottom>
          <a:insideH>
            <a:ln w="12700" cap="flat">
              <a:noFill/>
              <a:miter lim="400000"/>
            </a:ln>
          </a:insideH>
          <a:insideV>
            <a:ln w="12700" cap="flat">
              <a:noFill/>
              <a:miter lim="400000"/>
            </a:ln>
          </a:insideV>
        </a:tcBdr>
        <a:fill>
          <a:noFill/>
        </a:fill>
      </a:tcStyle>
    </a:firstRow>
  </a:tblStyle>
  <a:tblStyle styleId="{C7B018BB-80A7-4F77-B60F-C8B233D01FF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FD7E7"/>
          </a:solidFill>
        </a:fill>
      </a:tcStyle>
    </a:wholeTbl>
    <a:band2H>
      <a:tcTxStyle/>
      <a:tcStyle>
        <a:tcBdr/>
        <a:fill>
          <a:solidFill>
            <a:srgbClr val="E8ECF4"/>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firstRow>
  </a:tblStyle>
  <a:tblStyle styleId="{EEE7283C-3CF3-47DC-8721-378D4A62B22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EE7D0"/>
          </a:solidFill>
        </a:fill>
      </a:tcStyle>
    </a:wholeTbl>
    <a:band2H>
      <a:tcTxStyle/>
      <a:tcStyle>
        <a:tcBdr/>
        <a:fill>
          <a:solidFill>
            <a:srgbClr val="EFF3E9"/>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BBB59"/>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BBB59"/>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BBB59"/>
          </a:solidFill>
        </a:fill>
      </a:tcStyle>
    </a:firstRow>
  </a:tblStyle>
  <a:tblStyle styleId="{CF821DB8-F4EB-4A41-A1BA-3FCAFE7338EE}"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CDCCE"/>
          </a:solidFill>
        </a:fill>
      </a:tcStyle>
    </a:wholeTbl>
    <a:band2H>
      <a:tcTxStyle/>
      <a:tcStyle>
        <a:tcBdr/>
        <a:fill>
          <a:solidFill>
            <a:srgbClr val="FDEEE8"/>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firstRow>
  </a:tblStyle>
  <a:tblStyle styleId="{33BA23B1-9221-436E-865A-0063620EA4FD}" styleName="">
    <a:tblBg/>
    <a:wholeTbl>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n">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4F81BD"/>
          </a:solidFill>
        </a:fill>
      </a:tcStyle>
    </a:firstCol>
    <a:lastRow>
      <a:tcTxStyle b="on" i="on">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4F81BD"/>
          </a:solidFill>
        </a:fill>
      </a:tcStyle>
    </a:firstRow>
  </a:tblStyle>
  <a:tblStyle styleId="{2708684C-4D16-4618-839F-0558EEFCDFE6}"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a:tcStyle>
        <a:tcBdr/>
        <a:fill>
          <a:solidFill>
            <a:srgbClr val="E6E6E6"/>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2833802-FEF1-4C79-8D5D-14CF1EAF98D9}" styleName="Светлый стиль 2 — акцент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8799B23B-EC83-4686-B30A-512413B5E67A}" styleName="Светлый стиль 3 — акцент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2DE63D5-997A-4646-A377-4702673A728D}" styleName="Светлый стиль 2 — акцент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Средний стиль 1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659" autoAdjust="0"/>
    <p:restoredTop sz="67327" autoAdjust="0"/>
  </p:normalViewPr>
  <p:slideViewPr>
    <p:cSldViewPr snapToGrid="0" snapToObjects="1">
      <p:cViewPr>
        <p:scale>
          <a:sx n="103" d="100"/>
          <a:sy n="103" d="100"/>
        </p:scale>
        <p:origin x="1096" y="1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notesMaster" Target="notesMasters/notesMaster1.xml"/><Relationship Id="rId51" Type="http://schemas.openxmlformats.org/officeDocument/2006/relationships/presProps" Target="presProps.xml"/><Relationship Id="rId52" Type="http://schemas.openxmlformats.org/officeDocument/2006/relationships/viewProps" Target="viewProps.xml"/><Relationship Id="rId53" Type="http://schemas.openxmlformats.org/officeDocument/2006/relationships/theme" Target="theme/theme1.xml"/><Relationship Id="rId54"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tif>
</file>

<file path=ppt/media/image11.png>
</file>

<file path=ppt/media/image12.png>
</file>

<file path=ppt/media/image13.png>
</file>

<file path=ppt/media/image14.png>
</file>

<file path=ppt/media/image15.png>
</file>

<file path=ppt/media/image16.tiff>
</file>

<file path=ppt/media/image17.png>
</file>

<file path=ppt/media/image18.tif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tiff>
</file>

<file path=ppt/media/image29.t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6" name="Shape 56"/>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57" name="Shape 57"/>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2799189473"/>
      </p:ext>
    </p:extLst>
  </p:cSld>
  <p:clrMap bg1="lt1" tx1="dk1" bg2="lt2" tx2="dk2" accent1="accent1" accent2="accent2" accent3="accent3" accent4="accent4" accent5="accent5" accent6="accent6" hlink="hlink" folHlink="folHlink"/>
  <p:notesStyle>
    <a:lvl1pPr defTabSz="457200">
      <a:lnSpc>
        <a:spcPct val="117999"/>
      </a:lnSpc>
      <a:defRPr sz="2200">
        <a:latin typeface="+mj-lt"/>
        <a:ea typeface="+mj-ea"/>
        <a:cs typeface="+mj-cs"/>
        <a:sym typeface="Helvetica Neue"/>
      </a:defRPr>
    </a:lvl1pPr>
    <a:lvl2pPr indent="228600" defTabSz="457200">
      <a:lnSpc>
        <a:spcPct val="117999"/>
      </a:lnSpc>
      <a:defRPr sz="2200">
        <a:latin typeface="+mj-lt"/>
        <a:ea typeface="+mj-ea"/>
        <a:cs typeface="+mj-cs"/>
        <a:sym typeface="Helvetica Neue"/>
      </a:defRPr>
    </a:lvl2pPr>
    <a:lvl3pPr indent="457200" defTabSz="457200">
      <a:lnSpc>
        <a:spcPct val="117999"/>
      </a:lnSpc>
      <a:defRPr sz="2200">
        <a:latin typeface="+mj-lt"/>
        <a:ea typeface="+mj-ea"/>
        <a:cs typeface="+mj-cs"/>
        <a:sym typeface="Helvetica Neue"/>
      </a:defRPr>
    </a:lvl3pPr>
    <a:lvl4pPr indent="685800" defTabSz="457200">
      <a:lnSpc>
        <a:spcPct val="117999"/>
      </a:lnSpc>
      <a:defRPr sz="2200">
        <a:latin typeface="+mj-lt"/>
        <a:ea typeface="+mj-ea"/>
        <a:cs typeface="+mj-cs"/>
        <a:sym typeface="Helvetica Neue"/>
      </a:defRPr>
    </a:lvl4pPr>
    <a:lvl5pPr indent="914400" defTabSz="457200">
      <a:lnSpc>
        <a:spcPct val="117999"/>
      </a:lnSpc>
      <a:defRPr sz="2200">
        <a:latin typeface="+mj-lt"/>
        <a:ea typeface="+mj-ea"/>
        <a:cs typeface="+mj-cs"/>
        <a:sym typeface="Helvetica Neue"/>
      </a:defRPr>
    </a:lvl5pPr>
    <a:lvl6pPr indent="1143000" defTabSz="457200">
      <a:lnSpc>
        <a:spcPct val="117999"/>
      </a:lnSpc>
      <a:defRPr sz="2200">
        <a:latin typeface="+mj-lt"/>
        <a:ea typeface="+mj-ea"/>
        <a:cs typeface="+mj-cs"/>
        <a:sym typeface="Helvetica Neue"/>
      </a:defRPr>
    </a:lvl6pPr>
    <a:lvl7pPr indent="1371600" defTabSz="457200">
      <a:lnSpc>
        <a:spcPct val="117999"/>
      </a:lnSpc>
      <a:defRPr sz="2200">
        <a:latin typeface="+mj-lt"/>
        <a:ea typeface="+mj-ea"/>
        <a:cs typeface="+mj-cs"/>
        <a:sym typeface="Helvetica Neue"/>
      </a:defRPr>
    </a:lvl7pPr>
    <a:lvl8pPr indent="1600200" defTabSz="457200">
      <a:lnSpc>
        <a:spcPct val="117999"/>
      </a:lnSpc>
      <a:defRPr sz="2200">
        <a:latin typeface="+mj-lt"/>
        <a:ea typeface="+mj-ea"/>
        <a:cs typeface="+mj-cs"/>
        <a:sym typeface="Helvetica Neue"/>
      </a:defRPr>
    </a:lvl8pPr>
    <a:lvl9pPr indent="1828800" defTabSz="45720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 Id="rId3" Type="http://schemas.openxmlformats.org/officeDocument/2006/relationships/hyperlink" Target="http://www.professorweb.ru/my/csharp/assembly"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DC0CD87D-C1CF-4466-9601-59552356DE12}" type="slidenum">
              <a:rPr lang="en-US" smtClean="0"/>
              <a:t>1</a:t>
            </a:fld>
            <a:endParaRPr lang="en-US"/>
          </a:p>
        </p:txBody>
      </p:sp>
    </p:spTree>
    <p:extLst>
      <p:ext uri="{BB962C8B-B14F-4D97-AF65-F5344CB8AC3E}">
        <p14:creationId xmlns:p14="http://schemas.microsoft.com/office/powerpoint/2010/main" val="1371499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noRot="1" noChangeAspect="1"/>
          </p:cNvSpPr>
          <p:nvPr>
            <p:ph type="sldImg"/>
          </p:nvPr>
        </p:nvSpPr>
        <p:spPr>
          <a:prstGeom prst="rect">
            <a:avLst/>
          </a:prstGeom>
        </p:spPr>
        <p:txBody>
          <a:bodyPr/>
          <a:lstStyle/>
          <a:p>
            <a:pPr lvl="0"/>
            <a:endParaRPr/>
          </a:p>
        </p:txBody>
      </p:sp>
      <p:sp>
        <p:nvSpPr>
          <p:cNvPr id="151" name="Shape 151"/>
          <p:cNvSpPr>
            <a:spLocks noGrp="1"/>
          </p:cNvSpPr>
          <p:nvPr>
            <p:ph type="body" sz="quarter" idx="1"/>
          </p:nvPr>
        </p:nvSpPr>
        <p:spPr>
          <a:prstGeom prst="rect">
            <a:avLst/>
          </a:prstGeom>
        </p:spPr>
        <p:txBody>
          <a:bodyPr/>
          <a:lstStyle>
            <a:lvl1pPr defTabSz="914400">
              <a:lnSpc>
                <a:spcPct val="100000"/>
              </a:lnSpc>
              <a:spcBef>
                <a:spcPts val="400"/>
              </a:spcBef>
              <a:defRPr sz="1200">
                <a:latin typeface="Calibri"/>
                <a:ea typeface="Calibri"/>
                <a:cs typeface="Calibri"/>
                <a:sym typeface="Calibri"/>
                <a:hlinkClick r:id="rId3"/>
              </a:defRPr>
            </a:lvl1pPr>
          </a:lstStyle>
          <a:p>
            <a:pPr lvl="0">
              <a:defRPr sz="1800"/>
            </a:pPr>
            <a:r>
              <a:rPr sz="1200" dirty="0">
                <a:hlinkClick r:id="rId3"/>
              </a:rPr>
              <a:t>http://</a:t>
            </a:r>
            <a:r>
              <a:rPr sz="1200" dirty="0" smtClean="0">
                <a:hlinkClick r:id="rId3"/>
              </a:rPr>
              <a:t>www.professorweb.ru/my/csharp/assembly</a:t>
            </a:r>
            <a:endParaRPr lang="en-US" sz="1200" dirty="0" smtClean="0">
              <a:hlinkClick r:id="rId3"/>
            </a:endParaRPr>
          </a:p>
          <a:p>
            <a:r>
              <a:rPr lang="ru-RU" sz="1200" b="1" dirty="0" smtClean="0">
                <a:effectLst/>
                <a:latin typeface="Calibri"/>
                <a:ea typeface="Calibri"/>
                <a:cs typeface="Calibri"/>
                <a:sym typeface="Calibri"/>
                <a:hlinkClick r:id="rId3"/>
              </a:rPr>
              <a:t>Сборки</a:t>
            </a:r>
            <a:endParaRPr lang="ru-RU" sz="1200" dirty="0" smtClean="0">
              <a:effectLst/>
              <a:latin typeface="Calibri"/>
              <a:ea typeface="Calibri"/>
              <a:cs typeface="Calibri"/>
              <a:sym typeface="Calibri"/>
              <a:hlinkClick r:id="rId3"/>
            </a:endParaRPr>
          </a:p>
          <a:p>
            <a:r>
              <a:rPr lang="ru-RU" sz="1200" dirty="0" smtClean="0">
                <a:effectLst/>
                <a:latin typeface="Calibri"/>
                <a:ea typeface="Calibri"/>
                <a:cs typeface="Calibri"/>
                <a:sym typeface="Calibri"/>
                <a:hlinkClick r:id="rId3"/>
              </a:rPr>
              <a:t>Сборка является базовой единицей развертывания в .</a:t>
            </a:r>
            <a:r>
              <a:rPr lang="en-US" sz="1200" dirty="0" smtClean="0">
                <a:effectLst/>
                <a:latin typeface="Calibri"/>
                <a:ea typeface="Calibri"/>
                <a:cs typeface="Calibri"/>
                <a:sym typeface="Calibri"/>
                <a:hlinkClick r:id="rId3"/>
              </a:rPr>
              <a:t>NET</a:t>
            </a:r>
            <a:r>
              <a:rPr lang="ru-RU" sz="1200" dirty="0" smtClean="0">
                <a:effectLst/>
                <a:latin typeface="Calibri"/>
                <a:ea typeface="Calibri"/>
                <a:cs typeface="Calibri"/>
                <a:sym typeface="Calibri"/>
                <a:hlinkClick r:id="rId3"/>
              </a:rPr>
              <a:t> и также контейнером содержащихся  в ней типов. Сборка содержит </a:t>
            </a:r>
          </a:p>
          <a:p>
            <a:pPr lvl="0"/>
            <a:r>
              <a:rPr lang="ru-RU" sz="1200" dirty="0" smtClean="0">
                <a:effectLst/>
                <a:latin typeface="Calibri"/>
                <a:ea typeface="Calibri"/>
                <a:cs typeface="Calibri"/>
                <a:sym typeface="Calibri"/>
                <a:hlinkClick r:id="rId3"/>
              </a:rPr>
              <a:t>скомпилированные типы с их </a:t>
            </a:r>
            <a:r>
              <a:rPr lang="en-US" sz="1200" dirty="0" smtClean="0">
                <a:effectLst/>
                <a:latin typeface="Calibri"/>
                <a:ea typeface="Calibri"/>
                <a:cs typeface="Calibri"/>
                <a:sym typeface="Calibri"/>
                <a:hlinkClick r:id="rId3"/>
              </a:rPr>
              <a:t>IL</a:t>
            </a:r>
            <a:r>
              <a:rPr lang="ru-RU" sz="1200" dirty="0" smtClean="0">
                <a:effectLst/>
                <a:latin typeface="Calibri"/>
                <a:ea typeface="Calibri"/>
                <a:cs typeface="Calibri"/>
                <a:sym typeface="Calibri"/>
                <a:hlinkClick r:id="rId3"/>
              </a:rPr>
              <a:t> кодом</a:t>
            </a:r>
          </a:p>
          <a:p>
            <a:pPr lvl="0"/>
            <a:r>
              <a:rPr lang="ru-RU" sz="1200" dirty="0" smtClean="0">
                <a:effectLst/>
                <a:latin typeface="Calibri"/>
                <a:ea typeface="Calibri"/>
                <a:cs typeface="Calibri"/>
                <a:sym typeface="Calibri"/>
                <a:hlinkClick r:id="rId3"/>
              </a:rPr>
              <a:t>ресурсы времени выполнения</a:t>
            </a:r>
          </a:p>
          <a:p>
            <a:r>
              <a:rPr lang="ru-RU" sz="1200" dirty="0" smtClean="0">
                <a:effectLst/>
                <a:latin typeface="Calibri"/>
                <a:ea typeface="Calibri"/>
                <a:cs typeface="Calibri"/>
                <a:sym typeface="Calibri"/>
                <a:hlinkClick r:id="rId3"/>
              </a:rPr>
              <a:t>а также информацию, связанную с </a:t>
            </a:r>
          </a:p>
          <a:p>
            <a:pPr lvl="0"/>
            <a:r>
              <a:rPr lang="ru-RU" sz="1200" dirty="0" smtClean="0">
                <a:effectLst/>
                <a:latin typeface="Calibri"/>
                <a:ea typeface="Calibri"/>
                <a:cs typeface="Calibri"/>
                <a:sym typeface="Calibri"/>
                <a:hlinkClick r:id="rId3"/>
              </a:rPr>
              <a:t>версионностью</a:t>
            </a:r>
          </a:p>
          <a:p>
            <a:pPr lvl="0"/>
            <a:r>
              <a:rPr lang="ru-RU" sz="1200" dirty="0" smtClean="0">
                <a:effectLst/>
                <a:latin typeface="Calibri"/>
                <a:ea typeface="Calibri"/>
                <a:cs typeface="Calibri"/>
                <a:sym typeface="Calibri"/>
                <a:hlinkClick r:id="rId3"/>
              </a:rPr>
              <a:t>безопасностью</a:t>
            </a:r>
          </a:p>
          <a:p>
            <a:pPr lvl="0"/>
            <a:r>
              <a:rPr lang="ru-RU" sz="1200" dirty="0" smtClean="0">
                <a:effectLst/>
                <a:latin typeface="Calibri"/>
                <a:ea typeface="Calibri"/>
                <a:cs typeface="Calibri"/>
                <a:sym typeface="Calibri"/>
                <a:hlinkClick r:id="rId3"/>
              </a:rPr>
              <a:t>ссылками на другие сборки</a:t>
            </a:r>
          </a:p>
          <a:p>
            <a:r>
              <a:rPr lang="ru-RU" sz="1200" dirty="0" smtClean="0">
                <a:effectLst/>
                <a:latin typeface="Calibri"/>
                <a:ea typeface="Calibri"/>
                <a:cs typeface="Calibri"/>
                <a:sym typeface="Calibri"/>
                <a:hlinkClick r:id="rId3"/>
              </a:rPr>
              <a:t>Домен приложения – это единица изоляции времени выполнения, внутри которой запускается программа .</a:t>
            </a:r>
            <a:r>
              <a:rPr lang="en-US" sz="1200" dirty="0" smtClean="0">
                <a:effectLst/>
                <a:latin typeface="Calibri"/>
                <a:ea typeface="Calibri"/>
                <a:cs typeface="Calibri"/>
                <a:sym typeface="Calibri"/>
                <a:hlinkClick r:id="rId3"/>
              </a:rPr>
              <a:t>NET</a:t>
            </a:r>
            <a:r>
              <a:rPr lang="ru-RU" sz="1200" dirty="0" smtClean="0">
                <a:effectLst/>
                <a:latin typeface="Calibri"/>
                <a:ea typeface="Calibri"/>
                <a:cs typeface="Calibri"/>
                <a:sym typeface="Calibri"/>
                <a:hlinkClick r:id="rId3"/>
              </a:rPr>
              <a:t>.</a:t>
            </a:r>
            <a:endParaRPr lang="en-US" sz="1200" dirty="0" smtClean="0">
              <a:effectLst/>
              <a:latin typeface="Calibri"/>
              <a:ea typeface="Calibri"/>
              <a:cs typeface="Calibri"/>
              <a:sym typeface="Calibri"/>
              <a:hlinkClick r:id="rId3"/>
            </a:endParaRPr>
          </a:p>
          <a:p>
            <a:endParaRPr lang="ru-RU" sz="1200" dirty="0" smtClean="0">
              <a:effectLst/>
              <a:latin typeface="Calibri"/>
              <a:ea typeface="Calibri"/>
              <a:cs typeface="Calibri"/>
              <a:sym typeface="Calibri"/>
              <a:hlinkClick r:id="rId3"/>
            </a:endParaRPr>
          </a:p>
          <a:p>
            <a:pPr lvl="0">
              <a:defRPr sz="1800"/>
            </a:pPr>
            <a:endParaRPr sz="1200" dirty="0">
              <a:hlinkClick r:id="rId3"/>
            </a:endParaRPr>
          </a:p>
        </p:txBody>
      </p:sp>
    </p:spTree>
    <p:extLst>
      <p:ext uri="{BB962C8B-B14F-4D97-AF65-F5344CB8AC3E}">
        <p14:creationId xmlns:p14="http://schemas.microsoft.com/office/powerpoint/2010/main" val="12826485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2200" dirty="0" smtClean="0">
                <a:effectLst/>
                <a:latin typeface="+mj-lt"/>
                <a:ea typeface="+mj-ea"/>
                <a:cs typeface="+mj-cs"/>
                <a:sym typeface="Helvetica Neue"/>
              </a:rPr>
              <a:t>После анализа заголовка </a:t>
            </a:r>
            <a:r>
              <a:rPr lang="ru-RU" sz="2200" dirty="0" err="1" smtClean="0">
                <a:effectLst/>
                <a:latin typeface="+mj-lt"/>
                <a:ea typeface="+mj-ea"/>
                <a:cs typeface="+mj-cs"/>
                <a:sym typeface="Helvetica Neue"/>
              </a:rPr>
              <a:t>EXE-файла</a:t>
            </a:r>
            <a:r>
              <a:rPr lang="ru-RU" sz="2200" dirty="0" smtClean="0">
                <a:effectLst/>
                <a:latin typeface="+mj-lt"/>
                <a:ea typeface="+mj-ea"/>
                <a:cs typeface="+mj-cs"/>
                <a:sym typeface="Helvetica Neue"/>
              </a:rPr>
              <a:t> для выяснения того, </a:t>
            </a:r>
            <a:r>
              <a:rPr lang="ru-RU" sz="2200" dirty="0" err="1" smtClean="0">
                <a:effectLst/>
                <a:latin typeface="+mj-lt"/>
                <a:ea typeface="+mj-ea"/>
                <a:cs typeface="+mj-cs"/>
                <a:sym typeface="Helvetica Neue"/>
              </a:rPr>
              <a:t>какои</a:t>
            </a:r>
            <a:r>
              <a:rPr lang="ru-RU" sz="2200" dirty="0" smtClean="0">
                <a:effectLst/>
                <a:latin typeface="+mj-lt"/>
                <a:ea typeface="+mj-ea"/>
                <a:cs typeface="+mj-cs"/>
                <a:sym typeface="Helvetica Neue"/>
              </a:rPr>
              <a:t>̆ процесс </a:t>
            </a:r>
            <a:r>
              <a:rPr lang="ru-RU" sz="2200" dirty="0" err="1" smtClean="0">
                <a:effectLst/>
                <a:latin typeface="+mj-lt"/>
                <a:ea typeface="+mj-ea"/>
                <a:cs typeface="+mj-cs"/>
                <a:sym typeface="Helvetica Neue"/>
              </a:rPr>
              <a:t>не-</a:t>
            </a:r>
            <a:r>
              <a:rPr lang="ru-RU" sz="2200" dirty="0" smtClean="0">
                <a:effectLst/>
                <a:latin typeface="+mj-lt"/>
                <a:ea typeface="+mj-ea"/>
                <a:cs typeface="+mj-cs"/>
                <a:sym typeface="Helvetica Neue"/>
              </a:rPr>
              <a:t> обходимо запустить — 32- или 64-разрядный, — </a:t>
            </a:r>
            <a:r>
              <a:rPr lang="ru-RU" sz="2200" dirty="0" err="1" smtClean="0">
                <a:effectLst/>
                <a:latin typeface="+mj-lt"/>
                <a:ea typeface="+mj-ea"/>
                <a:cs typeface="+mj-cs"/>
                <a:sym typeface="Helvetica Neue"/>
              </a:rPr>
              <a:t>Windows</a:t>
            </a:r>
            <a:r>
              <a:rPr lang="ru-RU" sz="2200" dirty="0" smtClean="0">
                <a:effectLst/>
                <a:latin typeface="+mj-lt"/>
                <a:ea typeface="+mj-ea"/>
                <a:cs typeface="+mj-cs"/>
                <a:sym typeface="Helvetica Neue"/>
              </a:rPr>
              <a:t> загружает в адресное </a:t>
            </a:r>
            <a:endParaRPr lang="ru-RU" dirty="0" smtClean="0"/>
          </a:p>
          <a:p>
            <a:r>
              <a:rPr lang="ru-RU" sz="2200" dirty="0" smtClean="0">
                <a:effectLst/>
                <a:latin typeface="+mj-lt"/>
                <a:ea typeface="+mj-ea"/>
                <a:cs typeface="+mj-cs"/>
                <a:sym typeface="Helvetica Neue"/>
              </a:rPr>
              <a:t>пространство процесса соответствующую версию библиотеки </a:t>
            </a:r>
            <a:r>
              <a:rPr lang="ru-RU" sz="2200" dirty="0" err="1" smtClean="0">
                <a:effectLst/>
                <a:latin typeface="+mj-lt"/>
                <a:ea typeface="+mj-ea"/>
                <a:cs typeface="+mj-cs"/>
                <a:sym typeface="Helvetica Neue"/>
              </a:rPr>
              <a:t>MSCorEE.dll</a:t>
            </a:r>
            <a:r>
              <a:rPr lang="ru-RU" sz="2200" dirty="0" smtClean="0">
                <a:effectLst/>
                <a:latin typeface="+mj-lt"/>
                <a:ea typeface="+mj-ea"/>
                <a:cs typeface="+mj-cs"/>
                <a:sym typeface="Helvetica Neue"/>
              </a:rPr>
              <a:t> (x86, x64 или ARM). В системах </a:t>
            </a:r>
            <a:r>
              <a:rPr lang="ru-RU" sz="2200" dirty="0" err="1" smtClean="0">
                <a:effectLst/>
                <a:latin typeface="+mj-lt"/>
                <a:ea typeface="+mj-ea"/>
                <a:cs typeface="+mj-cs"/>
                <a:sym typeface="Helvetica Neue"/>
              </a:rPr>
              <a:t>Windows</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семейств</a:t>
            </a:r>
            <a:r>
              <a:rPr lang="ru-RU" sz="2200" dirty="0" smtClean="0">
                <a:effectLst/>
                <a:latin typeface="+mj-lt"/>
                <a:ea typeface="+mj-ea"/>
                <a:cs typeface="+mj-cs"/>
                <a:sym typeface="Helvetica Neue"/>
              </a:rPr>
              <a:t> x86 и ARM 32-разрядная версия </a:t>
            </a:r>
            <a:r>
              <a:rPr lang="ru-RU" sz="2200" dirty="0" err="1" smtClean="0">
                <a:effectLst/>
                <a:latin typeface="+mj-lt"/>
                <a:ea typeface="+mj-ea"/>
                <a:cs typeface="+mj-cs"/>
                <a:sym typeface="Helvetica Neue"/>
              </a:rPr>
              <a:t>MSCorEE.dll</a:t>
            </a:r>
            <a:r>
              <a:rPr lang="ru-RU" sz="2200" dirty="0" smtClean="0">
                <a:effectLst/>
                <a:latin typeface="+mj-lt"/>
                <a:ea typeface="+mj-ea"/>
                <a:cs typeface="+mj-cs"/>
                <a:sym typeface="Helvetica Neue"/>
              </a:rPr>
              <a:t> хранится в каталоге %</a:t>
            </a:r>
            <a:r>
              <a:rPr lang="ru-RU" sz="2200" dirty="0" err="1" smtClean="0">
                <a:effectLst/>
                <a:latin typeface="+mj-lt"/>
                <a:ea typeface="+mj-ea"/>
                <a:cs typeface="+mj-cs"/>
                <a:sym typeface="Helvetica Neue"/>
              </a:rPr>
              <a:t>SystemRoot</a:t>
            </a:r>
            <a:r>
              <a:rPr lang="ru-RU" sz="2200" dirty="0" smtClean="0">
                <a:effectLst/>
                <a:latin typeface="+mj-lt"/>
                <a:ea typeface="+mj-ea"/>
                <a:cs typeface="+mj-cs"/>
                <a:sym typeface="Helvetica Neue"/>
              </a:rPr>
              <a:t>%\System32. В системах x64 версия x86 библиотеки находится в каталоге %</a:t>
            </a:r>
            <a:r>
              <a:rPr lang="ru-RU" sz="2200" dirty="0" err="1" smtClean="0">
                <a:effectLst/>
                <a:latin typeface="+mj-lt"/>
                <a:ea typeface="+mj-ea"/>
                <a:cs typeface="+mj-cs"/>
                <a:sym typeface="Helvetica Neue"/>
              </a:rPr>
              <a:t>SystemRoot</a:t>
            </a:r>
            <a:r>
              <a:rPr lang="ru-RU" sz="2200" dirty="0" smtClean="0">
                <a:effectLst/>
                <a:latin typeface="+mj-lt"/>
                <a:ea typeface="+mj-ea"/>
                <a:cs typeface="+mj-cs"/>
                <a:sym typeface="Helvetica Neue"/>
              </a:rPr>
              <a:t>%\SysWow64, а 64-разрядная версия </a:t>
            </a:r>
            <a:r>
              <a:rPr lang="ru-RU" sz="2200" dirty="0" err="1" smtClean="0">
                <a:effectLst/>
                <a:latin typeface="+mj-lt"/>
                <a:ea typeface="+mj-ea"/>
                <a:cs typeface="+mj-cs"/>
                <a:sym typeface="Helvetica Neue"/>
              </a:rPr>
              <a:t>MSCorEE.dll</a:t>
            </a:r>
            <a:r>
              <a:rPr lang="ru-RU" sz="2200" dirty="0" smtClean="0">
                <a:effectLst/>
                <a:latin typeface="+mj-lt"/>
                <a:ea typeface="+mj-ea"/>
                <a:cs typeface="+mj-cs"/>
                <a:sym typeface="Helvetica Neue"/>
              </a:rPr>
              <a:t> размещается в каталоге %</a:t>
            </a:r>
            <a:r>
              <a:rPr lang="ru-RU" sz="2200" dirty="0" err="1" smtClean="0">
                <a:effectLst/>
                <a:latin typeface="+mj-lt"/>
                <a:ea typeface="+mj-ea"/>
                <a:cs typeface="+mj-cs"/>
                <a:sym typeface="Helvetica Neue"/>
              </a:rPr>
              <a:t>SystemRoot</a:t>
            </a:r>
            <a:r>
              <a:rPr lang="ru-RU" sz="2200" dirty="0" smtClean="0">
                <a:effectLst/>
                <a:latin typeface="+mj-lt"/>
                <a:ea typeface="+mj-ea"/>
                <a:cs typeface="+mj-cs"/>
                <a:sym typeface="Helvetica Neue"/>
              </a:rPr>
              <a:t>%\System32 (это сделано из </a:t>
            </a:r>
            <a:r>
              <a:rPr lang="ru-RU" sz="2200" dirty="0" err="1" smtClean="0">
                <a:effectLst/>
                <a:latin typeface="+mj-lt"/>
                <a:ea typeface="+mj-ea"/>
                <a:cs typeface="+mj-cs"/>
                <a:sym typeface="Helvetica Neue"/>
              </a:rPr>
              <a:t>сооб</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ражении</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обратнои</a:t>
            </a:r>
            <a:r>
              <a:rPr lang="ru-RU" sz="2200" dirty="0" smtClean="0">
                <a:effectLst/>
                <a:latin typeface="+mj-lt"/>
                <a:ea typeface="+mj-ea"/>
                <a:cs typeface="+mj-cs"/>
                <a:sym typeface="Helvetica Neue"/>
              </a:rPr>
              <a:t>̆ совместимости). Далее </a:t>
            </a:r>
            <a:r>
              <a:rPr lang="ru-RU" sz="2200" dirty="0" err="1" smtClean="0">
                <a:effectLst/>
                <a:latin typeface="+mj-lt"/>
                <a:ea typeface="+mj-ea"/>
                <a:cs typeface="+mj-cs"/>
                <a:sym typeface="Helvetica Neue"/>
              </a:rPr>
              <a:t>основнои</a:t>
            </a:r>
            <a:r>
              <a:rPr lang="ru-RU" sz="2200" dirty="0" smtClean="0">
                <a:effectLst/>
                <a:latin typeface="+mj-lt"/>
                <a:ea typeface="+mj-ea"/>
                <a:cs typeface="+mj-cs"/>
                <a:sym typeface="Helvetica Neue"/>
              </a:rPr>
              <a:t>̆ поток вызывает </a:t>
            </a:r>
            <a:r>
              <a:rPr lang="ru-RU" sz="2200" dirty="0" err="1" smtClean="0">
                <a:effectLst/>
                <a:latin typeface="+mj-lt"/>
                <a:ea typeface="+mj-ea"/>
                <a:cs typeface="+mj-cs"/>
                <a:sym typeface="Helvetica Neue"/>
              </a:rPr>
              <a:t>определенныи</a:t>
            </a:r>
            <a:r>
              <a:rPr lang="ru-RU" sz="2200" dirty="0" smtClean="0">
                <a:effectLst/>
                <a:latin typeface="+mj-lt"/>
                <a:ea typeface="+mj-ea"/>
                <a:cs typeface="+mj-cs"/>
                <a:sym typeface="Helvetica Neue"/>
              </a:rPr>
              <a:t>̆ в библиотеке </a:t>
            </a:r>
            <a:r>
              <a:rPr lang="ru-RU" sz="2200" dirty="0" err="1" smtClean="0">
                <a:effectLst/>
                <a:latin typeface="+mj-lt"/>
                <a:ea typeface="+mj-ea"/>
                <a:cs typeface="+mj-cs"/>
                <a:sym typeface="Helvetica Neue"/>
              </a:rPr>
              <a:t>MSCorEE.dll</a:t>
            </a:r>
            <a:r>
              <a:rPr lang="ru-RU" sz="2200" dirty="0" smtClean="0">
                <a:effectLst/>
                <a:latin typeface="+mj-lt"/>
                <a:ea typeface="+mj-ea"/>
                <a:cs typeface="+mj-cs"/>
                <a:sym typeface="Helvetica Neue"/>
              </a:rPr>
              <a:t> метод, </a:t>
            </a:r>
            <a:r>
              <a:rPr lang="ru-RU" sz="2200" dirty="0" err="1" smtClean="0">
                <a:effectLst/>
                <a:latin typeface="+mj-lt"/>
                <a:ea typeface="+mj-ea"/>
                <a:cs typeface="+mj-cs"/>
                <a:sym typeface="Helvetica Neue"/>
              </a:rPr>
              <a:t>которыи</a:t>
            </a:r>
            <a:r>
              <a:rPr lang="ru-RU" sz="2200" dirty="0" smtClean="0">
                <a:effectLst/>
                <a:latin typeface="+mj-lt"/>
                <a:ea typeface="+mj-ea"/>
                <a:cs typeface="+mj-cs"/>
                <a:sym typeface="Helvetica Neue"/>
              </a:rPr>
              <a:t>̆ инициализирует CLR, загружает сборку EXE, а затем вызывает ее метод </a:t>
            </a:r>
            <a:r>
              <a:rPr lang="ru-RU" sz="2200" dirty="0" err="1" smtClean="0">
                <a:effectLst/>
                <a:latin typeface="+mj-lt"/>
                <a:ea typeface="+mj-ea"/>
                <a:cs typeface="+mj-cs"/>
                <a:sym typeface="Helvetica Neue"/>
              </a:rPr>
              <a:t>Main</a:t>
            </a:r>
            <a:r>
              <a:rPr lang="ru-RU" sz="2200" dirty="0" smtClean="0">
                <a:effectLst/>
                <a:latin typeface="+mj-lt"/>
                <a:ea typeface="+mj-ea"/>
                <a:cs typeface="+mj-cs"/>
                <a:sym typeface="Helvetica Neue"/>
              </a:rPr>
              <a:t>, в котором содержится точка входа. На этом процедура запуска управляемого приложения считается завершенной1. </a:t>
            </a:r>
            <a:endParaRPr lang="ru-RU" dirty="0" smtClean="0"/>
          </a:p>
          <a:p>
            <a:endParaRPr lang="en-US" dirty="0"/>
          </a:p>
        </p:txBody>
      </p:sp>
    </p:spTree>
    <p:extLst>
      <p:ext uri="{BB962C8B-B14F-4D97-AF65-F5344CB8AC3E}">
        <p14:creationId xmlns:p14="http://schemas.microsoft.com/office/powerpoint/2010/main" val="4719907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r>
              <a:rPr lang="ru-RU" sz="2200" dirty="0" smtClean="0">
                <a:effectLst/>
                <a:latin typeface="+mj-lt"/>
                <a:ea typeface="+mj-ea"/>
                <a:cs typeface="+mj-cs"/>
                <a:sym typeface="Helvetica Neue"/>
              </a:rPr>
              <a:t>У сборки с нестрогим именем атрибуты номера версии и региональных стандартов могут быть включены в метаданные </a:t>
            </a:r>
            <a:r>
              <a:rPr lang="ru-RU" sz="2200" dirty="0" err="1" smtClean="0">
                <a:effectLst/>
                <a:latin typeface="+mj-lt"/>
                <a:ea typeface="+mj-ea"/>
                <a:cs typeface="+mj-cs"/>
                <a:sym typeface="Helvetica Neue"/>
              </a:rPr>
              <a:t>ма</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нифеста</a:t>
            </a:r>
            <a:r>
              <a:rPr lang="ru-RU" sz="2200" dirty="0" smtClean="0">
                <a:effectLst/>
                <a:latin typeface="+mj-lt"/>
                <a:ea typeface="+mj-ea"/>
                <a:cs typeface="+mj-cs"/>
                <a:sym typeface="Helvetica Neue"/>
              </a:rPr>
              <a:t>. Однако в этом случае CLR всегда игнорирует номер версии, а при поиске сопутствующих сборок использует лишь идентификатор региональных </a:t>
            </a:r>
            <a:r>
              <a:rPr lang="ru-RU" sz="2200" dirty="0" err="1" smtClean="0">
                <a:effectLst/>
                <a:latin typeface="+mj-lt"/>
                <a:ea typeface="+mj-ea"/>
                <a:cs typeface="+mj-cs"/>
                <a:sym typeface="Helvetica Neue"/>
              </a:rPr>
              <a:t>стандар</a:t>
            </a:r>
            <a:r>
              <a:rPr lang="ru-RU" sz="2200" dirty="0" smtClean="0">
                <a:effectLst/>
                <a:latin typeface="+mj-lt"/>
                <a:ea typeface="+mj-ea"/>
                <a:cs typeface="+mj-cs"/>
                <a:sym typeface="Helvetica Neue"/>
              </a:rPr>
              <a:t>- тов. Поскольку сборки с нестрогими именами всегда развертываются в закрытом режиме, для поиска </a:t>
            </a:r>
            <a:r>
              <a:rPr lang="ru-RU" sz="2200" dirty="0" err="1" smtClean="0">
                <a:effectLst/>
                <a:latin typeface="+mj-lt"/>
                <a:ea typeface="+mj-ea"/>
                <a:cs typeface="+mj-cs"/>
                <a:sym typeface="Helvetica Neue"/>
              </a:rPr>
              <a:t>файла</a:t>
            </a:r>
            <a:r>
              <a:rPr lang="ru-RU" sz="2200" dirty="0" smtClean="0">
                <a:effectLst/>
                <a:latin typeface="+mj-lt"/>
                <a:ea typeface="+mj-ea"/>
                <a:cs typeface="+mj-cs"/>
                <a:sym typeface="Helvetica Neue"/>
              </a:rPr>
              <a:t> сборки в базовом каталоге приложения или в одном из его подкаталогов, указанном атрибутом </a:t>
            </a:r>
            <a:r>
              <a:rPr lang="ru-RU" sz="2200" dirty="0" err="1" smtClean="0">
                <a:effectLst/>
                <a:latin typeface="+mj-lt"/>
                <a:ea typeface="+mj-ea"/>
                <a:cs typeface="+mj-cs"/>
                <a:sym typeface="Helvetica Neue"/>
              </a:rPr>
              <a:t>privatePath</a:t>
            </a:r>
            <a:r>
              <a:rPr lang="ru-RU" sz="2200" dirty="0" smtClean="0">
                <a:effectLst/>
                <a:latin typeface="+mj-lt"/>
                <a:ea typeface="+mj-ea"/>
                <a:cs typeface="+mj-cs"/>
                <a:sym typeface="Helvetica Neue"/>
              </a:rPr>
              <a:t> конфигурационного XML- </a:t>
            </a:r>
            <a:r>
              <a:rPr lang="ru-RU" sz="2200" dirty="0" err="1" smtClean="0">
                <a:effectLst/>
                <a:latin typeface="+mj-lt"/>
                <a:ea typeface="+mj-ea"/>
                <a:cs typeface="+mj-cs"/>
                <a:sym typeface="Helvetica Neue"/>
              </a:rPr>
              <a:t>файла</a:t>
            </a:r>
            <a:r>
              <a:rPr lang="ru-RU" sz="2200" dirty="0" smtClean="0">
                <a:effectLst/>
                <a:latin typeface="+mj-lt"/>
                <a:ea typeface="+mj-ea"/>
                <a:cs typeface="+mj-cs"/>
                <a:sym typeface="Helvetica Neue"/>
              </a:rPr>
              <a:t>, CLR просто берет имя сборки (добавляя к нему расширение DLL или EXE) </a:t>
            </a:r>
            <a:endParaRPr lang="ru-RU" dirty="0" smtClean="0"/>
          </a:p>
          <a:p>
            <a:pPr marL="0" marR="0" indent="0" defTabSz="457200" eaLnBrk="1" fontAlgn="auto" latinLnBrk="0" hangingPunct="1">
              <a:lnSpc>
                <a:spcPct val="117999"/>
              </a:lnSpc>
              <a:spcBef>
                <a:spcPts val="0"/>
              </a:spcBef>
              <a:spcAft>
                <a:spcPts val="0"/>
              </a:spcAft>
              <a:buClrTx/>
              <a:buSzTx/>
              <a:buFontTx/>
              <a:buNone/>
              <a:tabLst/>
              <a:defRPr/>
            </a:pPr>
            <a:endParaRPr lang="ru-RU" dirty="0" smtClean="0"/>
          </a:p>
          <a:p>
            <a:endParaRPr lang="en-US" dirty="0"/>
          </a:p>
        </p:txBody>
      </p:sp>
    </p:spTree>
    <p:extLst>
      <p:ext uri="{BB962C8B-B14F-4D97-AF65-F5344CB8AC3E}">
        <p14:creationId xmlns:p14="http://schemas.microsoft.com/office/powerpoint/2010/main" val="4462385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noRot="1" noChangeAspect="1"/>
          </p:cNvSpPr>
          <p:nvPr>
            <p:ph type="sldImg"/>
          </p:nvPr>
        </p:nvSpPr>
        <p:spPr>
          <a:prstGeom prst="rect">
            <a:avLst/>
          </a:prstGeom>
        </p:spPr>
        <p:txBody>
          <a:bodyPr/>
          <a:lstStyle/>
          <a:p>
            <a:pPr lvl="0"/>
            <a:endParaRPr/>
          </a:p>
        </p:txBody>
      </p:sp>
      <p:sp>
        <p:nvSpPr>
          <p:cNvPr id="241" name="Shape 241"/>
          <p:cNvSpPr>
            <a:spLocks noGrp="1"/>
          </p:cNvSpPr>
          <p:nvPr>
            <p:ph type="body" sz="quarter" idx="1"/>
          </p:nvPr>
        </p:nvSpPr>
        <p:spPr>
          <a:prstGeom prst="rect">
            <a:avLst/>
          </a:prstGeom>
        </p:spPr>
        <p:txBody>
          <a:bodyPr/>
          <a:lstStyle>
            <a:lvl1pPr defTabSz="914400">
              <a:lnSpc>
                <a:spcPct val="100000"/>
              </a:lnSpc>
              <a:spcBef>
                <a:spcPts val="400"/>
              </a:spcBef>
              <a:defRPr sz="1200">
                <a:latin typeface="Calibri"/>
                <a:ea typeface="Calibri"/>
                <a:cs typeface="Calibri"/>
                <a:sym typeface="Calibri"/>
              </a:defRPr>
            </a:lvl1pPr>
          </a:lstStyle>
          <a:p>
            <a:pPr lvl="0">
              <a:defRPr sz="1800"/>
            </a:pPr>
            <a:r>
              <a:rPr sz="1200" dirty="0"/>
              <a:t>C:\Program Files (x86)\Microsoft SDKs\Windows\v8.1A\bin\NETFX 4.5.1 </a:t>
            </a:r>
            <a:r>
              <a:rPr sz="1200" dirty="0" smtClean="0"/>
              <a:t>Tools</a:t>
            </a:r>
            <a:endParaRPr lang="ru-RU" sz="1200" dirty="0" smtClean="0"/>
          </a:p>
          <a:p>
            <a:pPr lvl="0">
              <a:defRPr sz="1800"/>
            </a:pPr>
            <a:endParaRPr lang="en-US" sz="1200" dirty="0" smtClean="0"/>
          </a:p>
          <a:p>
            <a:pPr lvl="0">
              <a:defRPr sz="1800"/>
            </a:pPr>
            <a:r>
              <a:rPr lang="en-US" sz="1200" dirty="0" smtClean="0"/>
              <a:t>//C:\Windows\</a:t>
            </a:r>
            <a:r>
              <a:rPr lang="en-US" sz="1200" dirty="0" err="1" smtClean="0"/>
              <a:t>Microsoft.NET</a:t>
            </a:r>
            <a:r>
              <a:rPr lang="en-US" sz="1200" dirty="0" smtClean="0"/>
              <a:t>\assembly\GAC_MSIL</a:t>
            </a:r>
          </a:p>
          <a:p>
            <a:pPr lvl="0">
              <a:defRPr sz="1800"/>
            </a:pPr>
            <a:endParaRPr lang="en-US" sz="1200" dirty="0" smtClean="0"/>
          </a:p>
          <a:p>
            <a:pPr lvl="0">
              <a:defRPr sz="1800"/>
            </a:pPr>
            <a:r>
              <a:rPr lang="en-US" sz="1200" dirty="0" smtClean="0"/>
              <a:t>//C:\Program Files (x86)\Microsoft SDKs\Windows\v8.1A\bin\NETFX 4.5.1 Tools</a:t>
            </a:r>
          </a:p>
          <a:p>
            <a:pPr lvl="0">
              <a:defRPr sz="1800"/>
            </a:pPr>
            <a:endParaRPr lang="en-US" sz="1200" dirty="0" smtClean="0"/>
          </a:p>
          <a:p>
            <a:pPr lvl="0">
              <a:defRPr sz="1800"/>
            </a:pPr>
            <a:r>
              <a:rPr lang="en-US" sz="1200" dirty="0" smtClean="0"/>
              <a:t>//C:\Users\MIB\Desktop\ASP.NET.1.Kravchuk.Day1\ASP.NET.1.Kravchuk.Day1\</a:t>
            </a:r>
            <a:r>
              <a:rPr lang="en-US" sz="1200" dirty="0" err="1" smtClean="0"/>
              <a:t>BookLibraryGAC</a:t>
            </a:r>
            <a:r>
              <a:rPr lang="en-US" sz="1200" dirty="0" smtClean="0"/>
              <a:t>\bin\Debug\</a:t>
            </a:r>
            <a:r>
              <a:rPr lang="en-US" sz="1200" dirty="0" err="1" smtClean="0"/>
              <a:t>BookLibraryGAC.dll</a:t>
            </a:r>
            <a:endParaRPr sz="1200" dirty="0"/>
          </a:p>
        </p:txBody>
      </p:sp>
    </p:spTree>
    <p:extLst>
      <p:ext uri="{BB962C8B-B14F-4D97-AF65-F5344CB8AC3E}">
        <p14:creationId xmlns:p14="http://schemas.microsoft.com/office/powerpoint/2010/main" val="13691330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noRot="1" noChangeAspect="1"/>
          </p:cNvSpPr>
          <p:nvPr>
            <p:ph type="sldImg"/>
          </p:nvPr>
        </p:nvSpPr>
        <p:spPr>
          <a:prstGeom prst="rect">
            <a:avLst/>
          </a:prstGeom>
        </p:spPr>
        <p:txBody>
          <a:bodyPr/>
          <a:lstStyle/>
          <a:p>
            <a:pPr lvl="0"/>
            <a:endParaRPr/>
          </a:p>
        </p:txBody>
      </p:sp>
      <p:sp>
        <p:nvSpPr>
          <p:cNvPr id="241" name="Shape 241"/>
          <p:cNvSpPr>
            <a:spLocks noGrp="1"/>
          </p:cNvSpPr>
          <p:nvPr>
            <p:ph type="body" sz="quarter" idx="1"/>
          </p:nvPr>
        </p:nvSpPr>
        <p:spPr>
          <a:prstGeom prst="rect">
            <a:avLst/>
          </a:prstGeom>
        </p:spPr>
        <p:txBody>
          <a:bodyPr/>
          <a:lstStyle>
            <a:lvl1pPr defTabSz="914400">
              <a:lnSpc>
                <a:spcPct val="100000"/>
              </a:lnSpc>
              <a:spcBef>
                <a:spcPts val="400"/>
              </a:spcBef>
              <a:defRPr sz="1200">
                <a:latin typeface="Calibri"/>
                <a:ea typeface="Calibri"/>
                <a:cs typeface="Calibri"/>
                <a:sym typeface="Calibri"/>
              </a:defRPr>
            </a:lvl1pPr>
          </a:lstStyle>
          <a:p>
            <a:pPr lvl="0">
              <a:defRPr sz="1800"/>
            </a:pPr>
            <a:r>
              <a:rPr sz="1200" dirty="0"/>
              <a:t>C:\Program Files (x86)\Microsoft SDKs\Windows\v8.1A\bin\NETFX 4.5.1 </a:t>
            </a:r>
            <a:r>
              <a:rPr sz="1200" dirty="0" smtClean="0"/>
              <a:t>Tools</a:t>
            </a:r>
            <a:endParaRPr lang="ru-RU" sz="1200" dirty="0" smtClean="0"/>
          </a:p>
          <a:p>
            <a:pPr lvl="0">
              <a:defRPr sz="1800"/>
            </a:pPr>
            <a:endParaRPr lang="en-US" sz="1200" dirty="0" smtClean="0"/>
          </a:p>
          <a:p>
            <a:pPr lvl="0">
              <a:defRPr sz="1800"/>
            </a:pPr>
            <a:r>
              <a:rPr lang="en-US" sz="1200" dirty="0" smtClean="0"/>
              <a:t>//C:\Windows\</a:t>
            </a:r>
            <a:r>
              <a:rPr lang="en-US" sz="1200" dirty="0" err="1" smtClean="0"/>
              <a:t>Microsoft.NET</a:t>
            </a:r>
            <a:r>
              <a:rPr lang="en-US" sz="1200" dirty="0" smtClean="0"/>
              <a:t>\assembly\GAC_MSIL</a:t>
            </a:r>
          </a:p>
          <a:p>
            <a:pPr lvl="0">
              <a:defRPr sz="1800"/>
            </a:pPr>
            <a:endParaRPr lang="en-US" sz="1200" dirty="0" smtClean="0"/>
          </a:p>
          <a:p>
            <a:pPr lvl="0">
              <a:defRPr sz="1800"/>
            </a:pPr>
            <a:r>
              <a:rPr lang="en-US" sz="1200" dirty="0" smtClean="0"/>
              <a:t>//C:\Program Files (x86)\Microsoft SDKs\Windows\v8.1A\bin\NETFX 4.5.1 Tools</a:t>
            </a:r>
          </a:p>
          <a:p>
            <a:pPr lvl="0">
              <a:defRPr sz="1800"/>
            </a:pPr>
            <a:endParaRPr lang="en-US" sz="1200" dirty="0" smtClean="0"/>
          </a:p>
          <a:p>
            <a:pPr lvl="0">
              <a:defRPr sz="1800"/>
            </a:pPr>
            <a:r>
              <a:rPr lang="en-US" sz="1200" dirty="0" smtClean="0"/>
              <a:t>//C:\Users\MIB\Desktop\ASP.NET.1.Kravchuk.Day1\ASP.NET.1.Kravchuk.Day1\</a:t>
            </a:r>
            <a:r>
              <a:rPr lang="en-US" sz="1200" dirty="0" err="1" smtClean="0"/>
              <a:t>BookLibraryGAC</a:t>
            </a:r>
            <a:r>
              <a:rPr lang="en-US" sz="1200" dirty="0" smtClean="0"/>
              <a:t>\bin\Debug\</a:t>
            </a:r>
            <a:r>
              <a:rPr lang="en-US" sz="1200" dirty="0" err="1" smtClean="0"/>
              <a:t>BookLibraryGAC.dll</a:t>
            </a:r>
            <a:endParaRPr sz="1200" dirty="0"/>
          </a:p>
        </p:txBody>
      </p:sp>
    </p:spTree>
    <p:extLst>
      <p:ext uri="{BB962C8B-B14F-4D97-AF65-F5344CB8AC3E}">
        <p14:creationId xmlns:p14="http://schemas.microsoft.com/office/powerpoint/2010/main" val="1982275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Во-первых, выполняется</a:t>
            </a:r>
            <a:r>
              <a:rPr lang="ru-RU" baseline="0" dirty="0" smtClean="0"/>
              <a:t> </a:t>
            </a:r>
            <a:r>
              <a:rPr lang="ru-RU" dirty="0" smtClean="0"/>
              <a:t>начальная компиляция</a:t>
            </a:r>
            <a:r>
              <a:rPr lang="ru-RU" baseline="0" dirty="0" smtClean="0"/>
              <a:t> </a:t>
            </a:r>
            <a:r>
              <a:rPr lang="ru-RU" dirty="0" smtClean="0"/>
              <a:t>сборки</a:t>
            </a:r>
            <a:r>
              <a:rPr lang="ru-RU" baseline="0" dirty="0" smtClean="0"/>
              <a:t> на основе</a:t>
            </a:r>
            <a:r>
              <a:rPr lang="ru-RU" dirty="0" smtClean="0"/>
              <a:t> кода и метаданных</a:t>
            </a:r>
            <a:r>
              <a:rPr lang="ru-RU" baseline="0" dirty="0" smtClean="0"/>
              <a:t> – аналогично построению (</a:t>
            </a:r>
            <a:r>
              <a:rPr lang="en-US" baseline="0" dirty="0" smtClean="0"/>
              <a:t>building</a:t>
            </a:r>
            <a:r>
              <a:rPr lang="ru-RU" baseline="0" dirty="0" smtClean="0"/>
              <a:t>) </a:t>
            </a:r>
            <a:r>
              <a:rPr lang="en-US" baseline="0" dirty="0" smtClean="0"/>
              <a:t>weakly named assemblies.</a:t>
            </a:r>
            <a:endParaRPr lang="ru-RU" baseline="0" dirty="0" smtClean="0"/>
          </a:p>
          <a:p>
            <a:r>
              <a:rPr lang="ru-RU" baseline="0" dirty="0" smtClean="0"/>
              <a:t>Затем, на основе </a:t>
            </a:r>
            <a:r>
              <a:rPr lang="ru-RU" dirty="0" smtClean="0"/>
              <a:t>байт полученной сборки вычисляется </a:t>
            </a:r>
            <a:r>
              <a:rPr lang="ru-RU" dirty="0" err="1" smtClean="0"/>
              <a:t>хэш</a:t>
            </a:r>
            <a:r>
              <a:rPr lang="ru-RU" dirty="0" smtClean="0"/>
              <a:t>, используя алгоритм хеширования</a:t>
            </a:r>
            <a:r>
              <a:rPr lang="ru-RU" baseline="0" dirty="0" smtClean="0"/>
              <a:t> </a:t>
            </a:r>
            <a:r>
              <a:rPr lang="ru-RU" dirty="0" smtClean="0"/>
              <a:t>SHA-1 (</a:t>
            </a:r>
            <a:r>
              <a:rPr lang="en-US" sz="2200" b="1" i="0" dirty="0" smtClean="0">
                <a:effectLst/>
                <a:latin typeface="+mj-lt"/>
                <a:ea typeface="+mj-ea"/>
                <a:cs typeface="+mj-cs"/>
                <a:sym typeface="Helvetica Neue"/>
              </a:rPr>
              <a:t>Secure Hash Algorithm 1</a:t>
            </a:r>
            <a:r>
              <a:rPr lang="ru-RU" dirty="0" smtClean="0"/>
              <a:t>),</a:t>
            </a:r>
            <a:r>
              <a:rPr lang="ru-RU" baseline="0" dirty="0" smtClean="0"/>
              <a:t> что </a:t>
            </a:r>
            <a:r>
              <a:rPr lang="ru-RU" dirty="0" smtClean="0"/>
              <a:t>позволяет выполнять проверку целостности сборки. </a:t>
            </a:r>
          </a:p>
          <a:p>
            <a:r>
              <a:rPr lang="ru-RU" dirty="0" smtClean="0"/>
              <a:t>Вычисленное </a:t>
            </a:r>
            <a:r>
              <a:rPr lang="ru-RU" dirty="0" err="1" smtClean="0"/>
              <a:t>хеш</a:t>
            </a:r>
            <a:r>
              <a:rPr lang="ru-RU" dirty="0" smtClean="0"/>
              <a:t>-значение подписывается с помощью алгоритма шифрования RSA с использованием закрытого ключа компании, создавая цифровую</a:t>
            </a:r>
            <a:r>
              <a:rPr lang="ru-RU" baseline="0" dirty="0" smtClean="0"/>
              <a:t> </a:t>
            </a:r>
            <a:r>
              <a:rPr lang="ru-RU" dirty="0" smtClean="0"/>
              <a:t>подпись, которая встраивается в файл. Для проверки цифровой подписи среда выполнения</a:t>
            </a:r>
            <a:r>
              <a:rPr lang="ru-RU" baseline="0" dirty="0" smtClean="0"/>
              <a:t> использует</a:t>
            </a:r>
            <a:r>
              <a:rPr lang="ru-RU" dirty="0" smtClean="0"/>
              <a:t> открытый ключ, который встраивается в манифест сборки.</a:t>
            </a:r>
            <a:endParaRPr lang="en-US" dirty="0"/>
          </a:p>
        </p:txBody>
      </p:sp>
    </p:spTree>
    <p:extLst>
      <p:ext uri="{BB962C8B-B14F-4D97-AF65-F5344CB8AC3E}">
        <p14:creationId xmlns:p14="http://schemas.microsoft.com/office/powerpoint/2010/main" val="2694415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pPr lvl="0"/>
            <a:endParaRPr/>
          </a:p>
        </p:txBody>
      </p:sp>
      <p:sp>
        <p:nvSpPr>
          <p:cNvPr id="191" name="Shape 191"/>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a:latin typeface="Calibri"/>
                <a:ea typeface="Calibri"/>
                <a:cs typeface="Calibri"/>
                <a:sym typeface="Calibri"/>
              </a:rPr>
              <a:t>В платформе .NET </a:t>
            </a:r>
            <a:r>
              <a:rPr sz="1200" i="1">
                <a:latin typeface="Calibri"/>
                <a:ea typeface="Calibri"/>
                <a:cs typeface="Calibri"/>
                <a:sym typeface="Calibri"/>
              </a:rPr>
              <a:t>сборка</a:t>
            </a:r>
            <a:r>
              <a:rPr sz="1200">
                <a:latin typeface="Calibri"/>
                <a:ea typeface="Calibri"/>
                <a:cs typeface="Calibri"/>
                <a:sym typeface="Calibri"/>
              </a:rPr>
              <a:t> (</a:t>
            </a:r>
            <a:r>
              <a:rPr sz="1200" i="1">
                <a:latin typeface="Calibri"/>
                <a:ea typeface="Calibri"/>
                <a:cs typeface="Calibri"/>
                <a:sym typeface="Calibri"/>
              </a:rPr>
              <a:t>assembly</a:t>
            </a:r>
            <a:r>
              <a:rPr sz="1200">
                <a:latin typeface="Calibri"/>
                <a:ea typeface="Calibri"/>
                <a:cs typeface="Calibri"/>
                <a:sym typeface="Calibri"/>
              </a:rPr>
              <a:t>) – это единица развёртывания и контроля версий. Сборка состоит из одного или нескольких </a:t>
            </a:r>
            <a:r>
              <a:rPr sz="1200" i="1">
                <a:latin typeface="Calibri"/>
                <a:ea typeface="Calibri"/>
                <a:cs typeface="Calibri"/>
                <a:sym typeface="Calibri"/>
              </a:rPr>
              <a:t>программных модулей</a:t>
            </a:r>
            <a:r>
              <a:rPr sz="1200">
                <a:latin typeface="Calibri"/>
                <a:ea typeface="Calibri"/>
                <a:cs typeface="Calibri"/>
                <a:sym typeface="Calibri"/>
              </a:rPr>
              <a:t> и, возможно, </a:t>
            </a:r>
            <a:r>
              <a:rPr sz="1200" i="1">
                <a:latin typeface="Calibri"/>
                <a:ea typeface="Calibri"/>
                <a:cs typeface="Calibri"/>
                <a:sym typeface="Calibri"/>
              </a:rPr>
              <a:t>данных ресурсов</a:t>
            </a:r>
            <a:r>
              <a:rPr sz="1200">
                <a:latin typeface="Calibri"/>
                <a:ea typeface="Calibri"/>
                <a:cs typeface="Calibri"/>
                <a:sym typeface="Calibri"/>
              </a:rPr>
              <a:t>. Эти компоненты могут размещаться в отдельных файлах, либо содержаться в одном файле. В любом случае, сборка содержит в некотором из своих файлов </a:t>
            </a:r>
            <a:r>
              <a:rPr sz="1200" i="1">
                <a:latin typeface="Calibri"/>
                <a:ea typeface="Calibri"/>
                <a:cs typeface="Calibri"/>
                <a:sym typeface="Calibri"/>
              </a:rPr>
              <a:t>манифест</a:t>
            </a:r>
            <a:r>
              <a:rPr sz="1200">
                <a:latin typeface="Calibri"/>
                <a:ea typeface="Calibri"/>
                <a:cs typeface="Calibri"/>
                <a:sym typeface="Calibri"/>
              </a:rPr>
              <a:t>, описывающий состав сборки. Будем называть сборку </a:t>
            </a:r>
            <a:r>
              <a:rPr sz="1200" i="1">
                <a:latin typeface="Calibri"/>
                <a:ea typeface="Calibri"/>
                <a:cs typeface="Calibri"/>
                <a:sym typeface="Calibri"/>
              </a:rPr>
              <a:t>однофайловой</a:t>
            </a:r>
            <a:r>
              <a:rPr sz="1200">
                <a:latin typeface="Calibri"/>
                <a:ea typeface="Calibri"/>
                <a:cs typeface="Calibri"/>
                <a:sym typeface="Calibri"/>
              </a:rPr>
              <a:t>, если она состоит из одного файла. В противном случае сборку будем называть </a:t>
            </a:r>
            <a:r>
              <a:rPr sz="1200" i="1">
                <a:latin typeface="Calibri"/>
                <a:ea typeface="Calibri"/>
                <a:cs typeface="Calibri"/>
                <a:sym typeface="Calibri"/>
              </a:rPr>
              <a:t>многофайловой</a:t>
            </a:r>
            <a:r>
              <a:rPr sz="1200">
                <a:latin typeface="Calibri"/>
                <a:ea typeface="Calibri"/>
                <a:cs typeface="Calibri"/>
                <a:sym typeface="Calibri"/>
              </a:rPr>
              <a:t>. Тот файл, который содержит манифест сборки, будем называть </a:t>
            </a:r>
            <a:r>
              <a:rPr sz="1200" i="1">
                <a:latin typeface="Calibri"/>
                <a:ea typeface="Calibri"/>
                <a:cs typeface="Calibri"/>
                <a:sym typeface="Calibri"/>
              </a:rPr>
              <a:t>главным файлом сборки</a:t>
            </a:r>
            <a:r>
              <a:rPr sz="1200">
                <a:latin typeface="Calibri"/>
                <a:ea typeface="Calibri"/>
                <a:cs typeface="Calibri"/>
                <a:sym typeface="Calibri"/>
              </a:rPr>
              <a:t>.</a:t>
            </a:r>
          </a:p>
          <a:p>
            <a:pPr lvl="0" defTabSz="914400">
              <a:lnSpc>
                <a:spcPct val="100000"/>
              </a:lnSpc>
              <a:spcBef>
                <a:spcPts val="400"/>
              </a:spcBef>
              <a:defRPr sz="1800"/>
            </a:pPr>
            <a:r>
              <a:rPr sz="1200">
                <a:latin typeface="Calibri"/>
                <a:ea typeface="Calibri"/>
                <a:cs typeface="Calibri"/>
                <a:sym typeface="Calibri"/>
              </a:rPr>
              <a:t>Простые приложения обычно представлены однофайловыми сборками. При разработке сложных приложений переход к многофайловым сборкам даёт следующие преимущества:</a:t>
            </a:r>
          </a:p>
          <a:p>
            <a:pPr lvl="0" defTabSz="914400">
              <a:lnSpc>
                <a:spcPct val="100000"/>
              </a:lnSpc>
              <a:spcBef>
                <a:spcPts val="400"/>
              </a:spcBef>
              <a:defRPr sz="1800"/>
            </a:pPr>
            <a:r>
              <a:rPr sz="1200">
                <a:latin typeface="Calibri"/>
                <a:ea typeface="Calibri"/>
                <a:cs typeface="Calibri"/>
                <a:sym typeface="Calibri"/>
              </a:rPr>
              <a:t>Ресурсы (текстовые строки, изображения и т. д.) можно хранить вне приложения, что позволяет при необходимости изменять ресурсы без перекомпиляции приложения.</a:t>
            </a:r>
          </a:p>
          <a:p>
            <a:pPr lvl="0" defTabSz="914400">
              <a:lnSpc>
                <a:spcPct val="100000"/>
              </a:lnSpc>
              <a:spcBef>
                <a:spcPts val="400"/>
              </a:spcBef>
              <a:defRPr sz="1800"/>
            </a:pPr>
            <a:r>
              <a:rPr sz="1200">
                <a:latin typeface="Calibri"/>
                <a:ea typeface="Calibri"/>
                <a:cs typeface="Calibri"/>
                <a:sym typeface="Calibri"/>
              </a:rPr>
              <a:t>Если исполняемый код приложения разделён на несколько модулей, то модули загружаются в память только по мере надобности.</a:t>
            </a:r>
          </a:p>
          <a:p>
            <a:pPr lvl="0" defTabSz="914400">
              <a:lnSpc>
                <a:spcPct val="100000"/>
              </a:lnSpc>
              <a:spcBef>
                <a:spcPts val="400"/>
              </a:spcBef>
              <a:defRPr sz="1800"/>
            </a:pPr>
            <a:r>
              <a:rPr sz="1200">
                <a:latin typeface="Calibri"/>
                <a:ea typeface="Calibri"/>
                <a:cs typeface="Calibri"/>
                <a:sym typeface="Calibri"/>
              </a:rPr>
              <a:t>Скомпилированный модуль может использоваться в нескольких сборках.</a:t>
            </a:r>
          </a:p>
        </p:txBody>
      </p:sp>
    </p:spTree>
    <p:extLst>
      <p:ext uri="{BB962C8B-B14F-4D97-AF65-F5344CB8AC3E}">
        <p14:creationId xmlns:p14="http://schemas.microsoft.com/office/powerpoint/2010/main" val="11258981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r>
              <a:rPr lang="ru-RU" sz="2200" dirty="0" smtClean="0">
                <a:effectLst/>
                <a:latin typeface="+mj-lt"/>
                <a:ea typeface="+mj-ea"/>
                <a:cs typeface="+mj-cs"/>
                <a:sym typeface="Helvetica Neue"/>
              </a:rPr>
              <a:t>Любое </a:t>
            </a:r>
            <a:r>
              <a:rPr lang="ru-RU" sz="2200" dirty="0" err="1" smtClean="0">
                <a:effectLst/>
                <a:latin typeface="+mj-lt"/>
                <a:ea typeface="+mj-ea"/>
                <a:cs typeface="+mj-cs"/>
                <a:sym typeface="Helvetica Neue"/>
              </a:rPr>
              <a:t>Windows</a:t>
            </a:r>
            <a:r>
              <a:rPr lang="ru-RU" sz="2200" dirty="0" smtClean="0">
                <a:effectLst/>
                <a:latin typeface="+mj-lt"/>
                <a:ea typeface="+mj-ea"/>
                <a:cs typeface="+mj-cs"/>
                <a:sym typeface="Helvetica Neue"/>
              </a:rPr>
              <a:t>-приложение может стать хостом (управляющим приложением) для CLR. Однако не следует создавать экземпляры COM-сервера CLR функцией</a:t>
            </a:r>
            <a:r>
              <a:rPr lang="ru-RU" sz="2200" baseline="0" dirty="0" smtClean="0">
                <a:effectLst/>
                <a:latin typeface="+mj-lt"/>
                <a:ea typeface="+mj-ea"/>
                <a:cs typeface="+mj-cs"/>
                <a:sym typeface="Helvetica Neue"/>
              </a:rPr>
              <a:t> </a:t>
            </a:r>
            <a:r>
              <a:rPr lang="ru-RU" sz="2200" dirty="0" err="1" smtClean="0">
                <a:effectLst/>
                <a:latin typeface="+mj-lt"/>
                <a:ea typeface="+mj-ea"/>
                <a:cs typeface="+mj-cs"/>
                <a:sym typeface="Helvetica Neue"/>
              </a:rPr>
              <a:t>CoCreateInstance</a:t>
            </a:r>
            <a:r>
              <a:rPr lang="ru-RU" sz="2200" dirty="0" smtClean="0">
                <a:effectLst/>
                <a:latin typeface="+mj-lt"/>
                <a:ea typeface="+mj-ea"/>
                <a:cs typeface="+mj-cs"/>
                <a:sym typeface="Helvetica Neue"/>
              </a:rPr>
              <a:t>; вместо этого неуправляемый</a:t>
            </a:r>
            <a:r>
              <a:rPr lang="ru-RU" sz="2200" baseline="0" dirty="0" smtClean="0">
                <a:effectLst/>
                <a:latin typeface="+mj-lt"/>
                <a:ea typeface="+mj-ea"/>
                <a:cs typeface="+mj-cs"/>
                <a:sym typeface="Helvetica Neue"/>
              </a:rPr>
              <a:t> </a:t>
            </a:r>
            <a:r>
              <a:rPr lang="ru-RU" sz="2200" dirty="0" smtClean="0">
                <a:effectLst/>
                <a:latin typeface="+mj-lt"/>
                <a:ea typeface="+mj-ea"/>
                <a:cs typeface="+mj-cs"/>
                <a:sym typeface="Helvetica Neue"/>
              </a:rPr>
              <a:t>хост должен вызывать функцию </a:t>
            </a:r>
            <a:r>
              <a:rPr lang="ru-RU" sz="2200" dirty="0" err="1" smtClean="0">
                <a:effectLst/>
                <a:latin typeface="+mj-lt"/>
                <a:ea typeface="+mj-ea"/>
                <a:cs typeface="+mj-cs"/>
                <a:sym typeface="Helvetica Neue"/>
              </a:rPr>
              <a:t>CLRCreateInstance</a:t>
            </a:r>
            <a:r>
              <a:rPr lang="ru-RU" sz="2200" dirty="0" smtClean="0">
                <a:effectLst/>
                <a:latin typeface="+mj-lt"/>
                <a:ea typeface="+mj-ea"/>
                <a:cs typeface="+mj-cs"/>
                <a:sym typeface="Helvetica Neue"/>
              </a:rPr>
              <a:t>, объявленную в </a:t>
            </a:r>
            <a:r>
              <a:rPr lang="ru-RU" sz="2200" dirty="0" err="1" smtClean="0">
                <a:effectLst/>
                <a:latin typeface="+mj-lt"/>
                <a:ea typeface="+mj-ea"/>
                <a:cs typeface="+mj-cs"/>
                <a:sym typeface="Helvetica Neue"/>
              </a:rPr>
              <a:t>файле</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MetaHost.h</a:t>
            </a:r>
            <a:r>
              <a:rPr lang="ru-RU" sz="2200" dirty="0" smtClean="0">
                <a:effectLst/>
                <a:latin typeface="+mj-lt"/>
                <a:ea typeface="+mj-ea"/>
                <a:cs typeface="+mj-cs"/>
                <a:sym typeface="Helvetica Neue"/>
              </a:rPr>
              <a:t>. Эта функция реализована в библиотеке </a:t>
            </a:r>
            <a:r>
              <a:rPr lang="ru-RU" sz="2200" dirty="0" err="1" smtClean="0">
                <a:effectLst/>
                <a:latin typeface="+mj-lt"/>
                <a:ea typeface="+mj-ea"/>
                <a:cs typeface="+mj-cs"/>
                <a:sym typeface="Helvetica Neue"/>
              </a:rPr>
              <a:t>MSCorEE.dll</a:t>
            </a:r>
            <a:r>
              <a:rPr lang="ru-RU" sz="2200" dirty="0" smtClean="0">
                <a:effectLst/>
                <a:latin typeface="+mj-lt"/>
                <a:ea typeface="+mj-ea"/>
                <a:cs typeface="+mj-cs"/>
                <a:sym typeface="Helvetica Neue"/>
              </a:rPr>
              <a:t>, которая обычно расположена в каталоге </a:t>
            </a:r>
            <a:r>
              <a:rPr lang="ru-RU" sz="2200" dirty="0" err="1" smtClean="0">
                <a:effectLst/>
                <a:latin typeface="+mj-lt"/>
                <a:ea typeface="+mj-ea"/>
                <a:cs typeface="+mj-cs"/>
                <a:sym typeface="Helvetica Neue"/>
              </a:rPr>
              <a:t>C</a:t>
            </a:r>
            <a:r>
              <a:rPr lang="ru-RU" sz="2200" dirty="0" smtClean="0">
                <a:effectLst/>
                <a:latin typeface="+mj-lt"/>
                <a:ea typeface="+mj-ea"/>
                <a:cs typeface="+mj-cs"/>
                <a:sym typeface="Helvetica Neue"/>
              </a:rPr>
              <a:t>:\</a:t>
            </a:r>
            <a:r>
              <a:rPr lang="ru-RU" sz="2200" dirty="0" err="1" smtClean="0">
                <a:effectLst/>
                <a:latin typeface="+mj-lt"/>
                <a:ea typeface="+mj-ea"/>
                <a:cs typeface="+mj-cs"/>
                <a:sym typeface="Helvetica Neue"/>
              </a:rPr>
              <a:t>Windows</a:t>
            </a:r>
            <a:r>
              <a:rPr lang="ru-RU" sz="2200" dirty="0" smtClean="0">
                <a:effectLst/>
                <a:latin typeface="+mj-lt"/>
                <a:ea typeface="+mj-ea"/>
                <a:cs typeface="+mj-cs"/>
                <a:sym typeface="Helvetica Neue"/>
              </a:rPr>
              <a:t>\ System32. Обычно эту библиотеку называют </a:t>
            </a:r>
            <a:r>
              <a:rPr lang="ru-RU" sz="2200" i="1" dirty="0" err="1" smtClean="0">
                <a:effectLst/>
                <a:latin typeface="+mj-lt"/>
                <a:ea typeface="+mj-ea"/>
                <a:cs typeface="+mj-cs"/>
                <a:sym typeface="Helvetica Neue"/>
              </a:rPr>
              <a:t>оболочкои</a:t>
            </a:r>
            <a:r>
              <a:rPr lang="ru-RU" sz="2200" i="1" dirty="0" smtClean="0">
                <a:effectLst/>
                <a:latin typeface="+mj-lt"/>
                <a:ea typeface="+mj-ea"/>
                <a:cs typeface="+mj-cs"/>
                <a:sym typeface="Helvetica Neue"/>
              </a:rPr>
              <a:t>̆ совместимости </a:t>
            </a:r>
            <a:r>
              <a:rPr lang="ru-RU" sz="2200" dirty="0" smtClean="0">
                <a:effectLst/>
                <a:latin typeface="+mj-lt"/>
                <a:ea typeface="+mj-ea"/>
                <a:cs typeface="+mj-cs"/>
                <a:sym typeface="Helvetica Neue"/>
              </a:rPr>
              <a:t>(</a:t>
            </a:r>
            <a:r>
              <a:rPr lang="ru-RU" sz="2200" dirty="0" err="1" smtClean="0">
                <a:effectLst/>
                <a:latin typeface="+mj-lt"/>
                <a:ea typeface="+mj-ea"/>
                <a:cs typeface="+mj-cs"/>
                <a:sym typeface="Helvetica Neue"/>
              </a:rPr>
              <a:t>shim</a:t>
            </a:r>
            <a:r>
              <a:rPr lang="ru-RU" sz="2200" dirty="0" smtClean="0">
                <a:effectLst/>
                <a:latin typeface="+mj-lt"/>
                <a:ea typeface="+mj-ea"/>
                <a:cs typeface="+mj-cs"/>
                <a:sym typeface="Helvetica Neue"/>
              </a:rPr>
              <a:t>) — она не содержит COM-сервер CLR, а только определяет, какую версию CLR следует создать. </a:t>
            </a:r>
            <a:endParaRPr lang="ru-RU" sz="1800" dirty="0" smtClean="0"/>
          </a:p>
          <a:p>
            <a:pPr marL="0" marR="0" indent="0" defTabSz="457200" eaLnBrk="1" fontAlgn="auto" latinLnBrk="0" hangingPunct="1">
              <a:lnSpc>
                <a:spcPct val="117999"/>
              </a:lnSpc>
              <a:spcBef>
                <a:spcPts val="0"/>
              </a:spcBef>
              <a:spcAft>
                <a:spcPts val="0"/>
              </a:spcAft>
              <a:buClrTx/>
              <a:buSzTx/>
              <a:buFontTx/>
              <a:buNone/>
              <a:tabLst/>
              <a:defRPr/>
            </a:pPr>
            <a:endParaRPr lang="ru-RU" sz="1800" dirty="0" smtClean="0">
              <a:effectLst/>
              <a:latin typeface="+mj-lt"/>
              <a:ea typeface="+mj-ea"/>
              <a:cs typeface="+mj-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ru-RU" sz="1800" dirty="0" smtClean="0">
                <a:effectLst/>
                <a:latin typeface="+mj-lt"/>
                <a:ea typeface="+mj-ea"/>
                <a:cs typeface="+mj-cs"/>
                <a:sym typeface="Helvetica Neue"/>
              </a:rPr>
              <a:t>Формат</a:t>
            </a:r>
            <a:r>
              <a:rPr lang="ru-RU" sz="1800" baseline="0" dirty="0" smtClean="0">
                <a:effectLst/>
                <a:latin typeface="+mj-lt"/>
                <a:ea typeface="+mj-ea"/>
                <a:cs typeface="+mj-cs"/>
                <a:sym typeface="Helvetica Neue"/>
              </a:rPr>
              <a:t> файла </a:t>
            </a:r>
            <a:r>
              <a:rPr lang="ru-RU" sz="1800" dirty="0" smtClean="0">
                <a:effectLst/>
                <a:latin typeface="+mj-lt"/>
                <a:ea typeface="+mj-ea"/>
                <a:cs typeface="+mj-cs"/>
                <a:sym typeface="Helvetica Neue"/>
              </a:rPr>
              <a:t>(заточили под стандартные</a:t>
            </a:r>
            <a:r>
              <a:rPr lang="ru-RU" sz="1800" baseline="0" dirty="0" smtClean="0">
                <a:effectLst/>
                <a:latin typeface="+mj-lt"/>
                <a:ea typeface="+mj-ea"/>
                <a:cs typeface="+mj-cs"/>
                <a:sym typeface="Helvetica Neue"/>
              </a:rPr>
              <a:t> форматы </a:t>
            </a:r>
            <a:r>
              <a:rPr lang="en-US" sz="1800" dirty="0" smtClean="0">
                <a:effectLst/>
                <a:latin typeface="+mj-lt"/>
                <a:ea typeface="+mj-ea"/>
                <a:cs typeface="+mj-cs"/>
                <a:sym typeface="Helvetica Neue"/>
              </a:rPr>
              <a:t>PE/COFF</a:t>
            </a:r>
            <a:r>
              <a:rPr lang="ru-RU" sz="1800" baseline="0" dirty="0" smtClean="0">
                <a:effectLst/>
                <a:latin typeface="+mj-lt"/>
                <a:ea typeface="+mj-ea"/>
                <a:cs typeface="+mj-cs"/>
                <a:sym typeface="Helvetica Neue"/>
              </a:rPr>
              <a:t> - </a:t>
            </a:r>
            <a:r>
              <a:rPr lang="en-US" sz="1800" dirty="0" smtClean="0">
                <a:effectLst/>
                <a:latin typeface="+mj-lt"/>
                <a:ea typeface="+mj-ea"/>
                <a:cs typeface="+mj-cs"/>
                <a:sym typeface="Helvetica Neue"/>
              </a:rPr>
              <a:t>Portable Executable, Common Object File Format</a:t>
            </a:r>
            <a:r>
              <a:rPr lang="ru-RU" sz="1800" dirty="0" smtClean="0">
                <a:effectLst/>
                <a:latin typeface="+mj-lt"/>
                <a:ea typeface="+mj-ea"/>
                <a:cs typeface="+mj-cs"/>
                <a:sym typeface="Helvetica Neue"/>
              </a:rPr>
              <a:t>)</a:t>
            </a:r>
          </a:p>
          <a:p>
            <a:pPr marL="0" marR="0" indent="0" defTabSz="457200" eaLnBrk="1" fontAlgn="auto" latinLnBrk="0" hangingPunct="1">
              <a:lnSpc>
                <a:spcPct val="117999"/>
              </a:lnSpc>
              <a:spcBef>
                <a:spcPts val="0"/>
              </a:spcBef>
              <a:spcAft>
                <a:spcPts val="0"/>
              </a:spcAft>
              <a:buClrTx/>
              <a:buSzTx/>
              <a:buFontTx/>
              <a:buNone/>
              <a:tabLst/>
              <a:defRPr/>
            </a:pPr>
            <a:r>
              <a:rPr lang="ru-RU" sz="1800" dirty="0" smtClean="0"/>
              <a:t>Команда JMP передает управление в другую точку потока команд без записи информации о возврате.</a:t>
            </a:r>
          </a:p>
          <a:p>
            <a:pPr marL="0" marR="0" indent="0" defTabSz="457200" eaLnBrk="1" fontAlgn="auto" latinLnBrk="0" hangingPunct="1">
              <a:lnSpc>
                <a:spcPct val="117999"/>
              </a:lnSpc>
              <a:spcBef>
                <a:spcPts val="0"/>
              </a:spcBef>
              <a:spcAft>
                <a:spcPts val="0"/>
              </a:spcAft>
              <a:buClrTx/>
              <a:buSzTx/>
              <a:buFontTx/>
              <a:buNone/>
              <a:tabLst/>
              <a:defRPr/>
            </a:pPr>
            <a:endParaRPr lang="en-US" sz="1800" dirty="0" smtClean="0">
              <a:effectLst/>
              <a:latin typeface="+mj-lt"/>
              <a:ea typeface="+mj-ea"/>
              <a:cs typeface="+mj-cs"/>
              <a:sym typeface="Helvetica Neue"/>
            </a:endParaRPr>
          </a:p>
          <a:p>
            <a:r>
              <a:rPr lang="ru-RU" sz="1800" dirty="0" smtClean="0">
                <a:effectLst/>
                <a:latin typeface="+mj-lt"/>
                <a:ea typeface="+mj-ea"/>
                <a:cs typeface="+mj-cs"/>
                <a:sym typeface="Helvetica Neue"/>
              </a:rPr>
              <a:t>После анализа заголовка </a:t>
            </a:r>
            <a:r>
              <a:rPr lang="ru-RU" sz="1800" dirty="0" err="1" smtClean="0">
                <a:effectLst/>
                <a:latin typeface="+mj-lt"/>
                <a:ea typeface="+mj-ea"/>
                <a:cs typeface="+mj-cs"/>
                <a:sym typeface="Helvetica Neue"/>
              </a:rPr>
              <a:t>EXE-файла</a:t>
            </a:r>
            <a:r>
              <a:rPr lang="ru-RU" sz="1800" dirty="0" smtClean="0">
                <a:effectLst/>
                <a:latin typeface="+mj-lt"/>
                <a:ea typeface="+mj-ea"/>
                <a:cs typeface="+mj-cs"/>
                <a:sym typeface="Helvetica Neue"/>
              </a:rPr>
              <a:t> для выяснения того, какой процесс необходимо запустить — 32- или 64-разрядный, —  операционная</a:t>
            </a:r>
            <a:r>
              <a:rPr lang="ru-RU" sz="1800" baseline="0" dirty="0" smtClean="0">
                <a:effectLst/>
                <a:latin typeface="+mj-lt"/>
                <a:ea typeface="+mj-ea"/>
                <a:cs typeface="+mj-cs"/>
                <a:sym typeface="Helvetica Neue"/>
              </a:rPr>
              <a:t> система </a:t>
            </a:r>
            <a:r>
              <a:rPr lang="ru-RU" sz="1800" dirty="0" err="1" smtClean="0">
                <a:effectLst/>
                <a:latin typeface="+mj-lt"/>
                <a:ea typeface="+mj-ea"/>
                <a:cs typeface="+mj-cs"/>
                <a:sym typeface="Helvetica Neue"/>
              </a:rPr>
              <a:t>Windows</a:t>
            </a:r>
            <a:r>
              <a:rPr lang="ru-RU" sz="1800" dirty="0" smtClean="0">
                <a:effectLst/>
                <a:latin typeface="+mj-lt"/>
                <a:ea typeface="+mj-ea"/>
                <a:cs typeface="+mj-cs"/>
                <a:sym typeface="Helvetica Neue"/>
              </a:rPr>
              <a:t> загружает в адресное пространство процесса соответствующую версию библиотеки </a:t>
            </a:r>
            <a:r>
              <a:rPr lang="ru-RU" sz="1800" dirty="0" err="1" smtClean="0">
                <a:effectLst/>
                <a:latin typeface="+mj-lt"/>
                <a:ea typeface="+mj-ea"/>
                <a:cs typeface="+mj-cs"/>
                <a:sym typeface="Helvetica Neue"/>
              </a:rPr>
              <a:t>MSCorEE.dll</a:t>
            </a:r>
            <a:r>
              <a:rPr lang="ru-RU" sz="1800" dirty="0" smtClean="0">
                <a:effectLst/>
                <a:latin typeface="+mj-lt"/>
                <a:ea typeface="+mj-ea"/>
                <a:cs typeface="+mj-cs"/>
                <a:sym typeface="Helvetica Neue"/>
              </a:rPr>
              <a:t> (x86, x64 или ARM). В системах </a:t>
            </a:r>
            <a:r>
              <a:rPr lang="ru-RU" sz="1800" dirty="0" err="1" smtClean="0">
                <a:effectLst/>
                <a:latin typeface="+mj-lt"/>
                <a:ea typeface="+mj-ea"/>
                <a:cs typeface="+mj-cs"/>
                <a:sym typeface="Helvetica Neue"/>
              </a:rPr>
              <a:t>Windows</a:t>
            </a:r>
            <a:r>
              <a:rPr lang="ru-RU" sz="1800" dirty="0" smtClean="0">
                <a:effectLst/>
                <a:latin typeface="+mj-lt"/>
                <a:ea typeface="+mj-ea"/>
                <a:cs typeface="+mj-cs"/>
                <a:sym typeface="Helvetica Neue"/>
              </a:rPr>
              <a:t> </a:t>
            </a:r>
            <a:r>
              <a:rPr lang="ru-RU" sz="1800" dirty="0" err="1" smtClean="0">
                <a:effectLst/>
                <a:latin typeface="+mj-lt"/>
                <a:ea typeface="+mj-ea"/>
                <a:cs typeface="+mj-cs"/>
                <a:sym typeface="Helvetica Neue"/>
              </a:rPr>
              <a:t>семейств</a:t>
            </a:r>
            <a:r>
              <a:rPr lang="ru-RU" sz="1800" dirty="0" smtClean="0">
                <a:effectLst/>
                <a:latin typeface="+mj-lt"/>
                <a:ea typeface="+mj-ea"/>
                <a:cs typeface="+mj-cs"/>
                <a:sym typeface="Helvetica Neue"/>
              </a:rPr>
              <a:t> x86 и ARM 32-разрядная версия </a:t>
            </a:r>
            <a:r>
              <a:rPr lang="ru-RU" sz="1800" dirty="0" err="1" smtClean="0">
                <a:effectLst/>
                <a:latin typeface="+mj-lt"/>
                <a:ea typeface="+mj-ea"/>
                <a:cs typeface="+mj-cs"/>
                <a:sym typeface="Helvetica Neue"/>
              </a:rPr>
              <a:t>MSCorEE.dll</a:t>
            </a:r>
            <a:r>
              <a:rPr lang="ru-RU" sz="1800" dirty="0" smtClean="0">
                <a:effectLst/>
                <a:latin typeface="+mj-lt"/>
                <a:ea typeface="+mj-ea"/>
                <a:cs typeface="+mj-cs"/>
                <a:sym typeface="Helvetica Neue"/>
              </a:rPr>
              <a:t> хранится в каталоге %</a:t>
            </a:r>
            <a:r>
              <a:rPr lang="ru-RU" sz="1800" dirty="0" err="1" smtClean="0">
                <a:effectLst/>
                <a:latin typeface="+mj-lt"/>
                <a:ea typeface="+mj-ea"/>
                <a:cs typeface="+mj-cs"/>
                <a:sym typeface="Helvetica Neue"/>
              </a:rPr>
              <a:t>SystemRoot</a:t>
            </a:r>
            <a:r>
              <a:rPr lang="ru-RU" sz="1800" dirty="0" smtClean="0">
                <a:effectLst/>
                <a:latin typeface="+mj-lt"/>
                <a:ea typeface="+mj-ea"/>
                <a:cs typeface="+mj-cs"/>
                <a:sym typeface="Helvetica Neue"/>
              </a:rPr>
              <a:t>%\System32. В системах x64 версия x86 библиотеки находится в каталоге %</a:t>
            </a:r>
            <a:r>
              <a:rPr lang="ru-RU" sz="1800" dirty="0" err="1" smtClean="0">
                <a:effectLst/>
                <a:latin typeface="+mj-lt"/>
                <a:ea typeface="+mj-ea"/>
                <a:cs typeface="+mj-cs"/>
                <a:sym typeface="Helvetica Neue"/>
              </a:rPr>
              <a:t>SystemRoot</a:t>
            </a:r>
            <a:r>
              <a:rPr lang="ru-RU" sz="1800" dirty="0" smtClean="0">
                <a:effectLst/>
                <a:latin typeface="+mj-lt"/>
                <a:ea typeface="+mj-ea"/>
                <a:cs typeface="+mj-cs"/>
                <a:sym typeface="Helvetica Neue"/>
              </a:rPr>
              <a:t>%\SysWow64, а 64-разрядная версия </a:t>
            </a:r>
            <a:r>
              <a:rPr lang="ru-RU" sz="1800" dirty="0" err="1" smtClean="0">
                <a:effectLst/>
                <a:latin typeface="+mj-lt"/>
                <a:ea typeface="+mj-ea"/>
                <a:cs typeface="+mj-cs"/>
                <a:sym typeface="Helvetica Neue"/>
              </a:rPr>
              <a:t>MSCorEE.dll</a:t>
            </a:r>
            <a:r>
              <a:rPr lang="ru-RU" sz="1800" dirty="0" smtClean="0">
                <a:effectLst/>
                <a:latin typeface="+mj-lt"/>
                <a:ea typeface="+mj-ea"/>
                <a:cs typeface="+mj-cs"/>
                <a:sym typeface="Helvetica Neue"/>
              </a:rPr>
              <a:t> размещается в каталоге %</a:t>
            </a:r>
            <a:r>
              <a:rPr lang="ru-RU" sz="1800" dirty="0" err="1" smtClean="0">
                <a:effectLst/>
                <a:latin typeface="+mj-lt"/>
                <a:ea typeface="+mj-ea"/>
                <a:cs typeface="+mj-cs"/>
                <a:sym typeface="Helvetica Neue"/>
              </a:rPr>
              <a:t>SystemRoot</a:t>
            </a:r>
            <a:r>
              <a:rPr lang="ru-RU" sz="1800" dirty="0" smtClean="0">
                <a:effectLst/>
                <a:latin typeface="+mj-lt"/>
                <a:ea typeface="+mj-ea"/>
                <a:cs typeface="+mj-cs"/>
                <a:sym typeface="Helvetica Neue"/>
              </a:rPr>
              <a:t>%\System32 (это сделано из соображений обратной</a:t>
            </a:r>
            <a:r>
              <a:rPr lang="ru-RU" sz="1800" baseline="0" dirty="0" smtClean="0">
                <a:effectLst/>
                <a:latin typeface="+mj-lt"/>
                <a:ea typeface="+mj-ea"/>
                <a:cs typeface="+mj-cs"/>
                <a:sym typeface="Helvetica Neue"/>
              </a:rPr>
              <a:t> </a:t>
            </a:r>
            <a:r>
              <a:rPr lang="ru-RU" sz="1800" dirty="0" smtClean="0">
                <a:effectLst/>
                <a:latin typeface="+mj-lt"/>
                <a:ea typeface="+mj-ea"/>
                <a:cs typeface="+mj-cs"/>
                <a:sym typeface="Helvetica Neue"/>
              </a:rPr>
              <a:t>совместимости. Далее основной поток вызывает определенный в библиотеке </a:t>
            </a:r>
            <a:r>
              <a:rPr lang="ru-RU" sz="1800" dirty="0" err="1" smtClean="0">
                <a:effectLst/>
                <a:latin typeface="+mj-lt"/>
                <a:ea typeface="+mj-ea"/>
                <a:cs typeface="+mj-cs"/>
                <a:sym typeface="Helvetica Neue"/>
              </a:rPr>
              <a:t>MSCorEE.dll</a:t>
            </a:r>
            <a:r>
              <a:rPr lang="ru-RU" sz="1800" dirty="0" smtClean="0">
                <a:effectLst/>
                <a:latin typeface="+mj-lt"/>
                <a:ea typeface="+mj-ea"/>
                <a:cs typeface="+mj-cs"/>
                <a:sym typeface="Helvetica Neue"/>
              </a:rPr>
              <a:t> метод, который инициализирует CLR, загружает сборку EXE, а затем вызывает ее метод </a:t>
            </a:r>
            <a:r>
              <a:rPr lang="ru-RU" sz="1800" dirty="0" err="1" smtClean="0">
                <a:effectLst/>
                <a:latin typeface="+mj-lt"/>
                <a:ea typeface="+mj-ea"/>
                <a:cs typeface="+mj-cs"/>
                <a:sym typeface="Helvetica Neue"/>
              </a:rPr>
              <a:t>Main</a:t>
            </a:r>
            <a:r>
              <a:rPr lang="ru-RU" sz="1800" dirty="0" smtClean="0">
                <a:effectLst/>
                <a:latin typeface="+mj-lt"/>
                <a:ea typeface="+mj-ea"/>
                <a:cs typeface="+mj-cs"/>
                <a:sym typeface="Helvetica Neue"/>
              </a:rPr>
              <a:t>, в котором содержится точка входа. На этом процедура запуска управляемого приложения считается завершенной. </a:t>
            </a:r>
            <a:endParaRPr lang="ru-RU" sz="1800" dirty="0" smtClean="0"/>
          </a:p>
          <a:p>
            <a:endParaRPr lang="en-US" sz="1800" dirty="0" smtClean="0"/>
          </a:p>
          <a:p>
            <a:endParaRPr lang="en-US" sz="1800" dirty="0"/>
          </a:p>
        </p:txBody>
      </p:sp>
    </p:spTree>
    <p:extLst>
      <p:ext uri="{BB962C8B-B14F-4D97-AF65-F5344CB8AC3E}">
        <p14:creationId xmlns:p14="http://schemas.microsoft.com/office/powerpoint/2010/main" val="18913427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Домен приложения – это единица изоляции времени</a:t>
            </a:r>
            <a:r>
              <a:rPr lang="ru-RU" baseline="0" dirty="0" smtClean="0"/>
              <a:t> выполнения, внутри которой запускается программа </a:t>
            </a:r>
            <a:r>
              <a:rPr lang="en-US" baseline="0" dirty="0" smtClean="0"/>
              <a:t>.NET.  </a:t>
            </a:r>
            <a:r>
              <a:rPr lang="ru-RU" baseline="0" dirty="0" smtClean="0"/>
              <a:t>Он представляет границы управляемой </a:t>
            </a:r>
            <a:r>
              <a:rPr lang="ru-RU" baseline="0" dirty="0" err="1" smtClean="0"/>
              <a:t>памтяти</a:t>
            </a:r>
            <a:r>
              <a:rPr lang="ru-RU" baseline="0" dirty="0" smtClean="0"/>
              <a:t>, контейнер для загруженных сборок и параметров конфигурации приложения. Каждый процесс </a:t>
            </a:r>
            <a:r>
              <a:rPr lang="en-US" baseline="0" dirty="0" smtClean="0"/>
              <a:t>.NET</a:t>
            </a:r>
            <a:r>
              <a:rPr lang="ru-RU" baseline="0" dirty="0" smtClean="0"/>
              <a:t> размещает один домен приложения, стандартный домен, созданный </a:t>
            </a:r>
            <a:r>
              <a:rPr lang="en-US" baseline="0" dirty="0" smtClean="0"/>
              <a:t>CLR</a:t>
            </a:r>
            <a:r>
              <a:rPr lang="ru-RU" baseline="0" dirty="0" smtClean="0"/>
              <a:t> при запуске процесса. В рамках одного процесса возможно, а иногда и полезно создавать дополнительные домены приложения, это обеспечивает изоляцию и помогает избежать накладных расходов и усложнений коммуникаций, связанных с наличием отдельного процесса.</a:t>
            </a:r>
          </a:p>
          <a:p>
            <a:endParaRPr lang="ru-RU" baseline="0" dirty="0" smtClean="0"/>
          </a:p>
          <a:p>
            <a:r>
              <a:rPr lang="ru-RU" sz="2200" dirty="0" smtClean="0">
                <a:effectLst/>
                <a:latin typeface="+mj-lt"/>
                <a:ea typeface="+mj-ea"/>
                <a:cs typeface="+mj-cs"/>
                <a:sym typeface="Helvetica Neue"/>
              </a:rPr>
              <a:t>В ходе инициализации COM-сервер CLR создает </a:t>
            </a:r>
            <a:r>
              <a:rPr lang="ru-RU" sz="2200" i="1" dirty="0" smtClean="0">
                <a:effectLst/>
                <a:latin typeface="+mj-lt"/>
                <a:ea typeface="+mj-ea"/>
                <a:cs typeface="+mj-cs"/>
                <a:sym typeface="Helvetica Neue"/>
              </a:rPr>
              <a:t>домен приложений </a:t>
            </a:r>
            <a:r>
              <a:rPr lang="ru-RU" sz="2200" dirty="0" smtClean="0">
                <a:effectLst/>
                <a:latin typeface="+mj-lt"/>
                <a:ea typeface="+mj-ea"/>
                <a:cs typeface="+mj-cs"/>
                <a:sym typeface="Helvetica Neue"/>
              </a:rPr>
              <a:t>(</a:t>
            </a:r>
            <a:r>
              <a:rPr lang="ru-RU" sz="2200" dirty="0" err="1" smtClean="0">
                <a:effectLst/>
                <a:latin typeface="+mj-lt"/>
                <a:ea typeface="+mj-ea"/>
                <a:cs typeface="+mj-cs"/>
                <a:sym typeface="Helvetica Neue"/>
              </a:rPr>
              <a:t>AppDomain</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представляющии</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собои</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логическии</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контейнер</a:t>
            </a:r>
            <a:r>
              <a:rPr lang="ru-RU" sz="2200" dirty="0" smtClean="0">
                <a:effectLst/>
                <a:latin typeface="+mj-lt"/>
                <a:ea typeface="+mj-ea"/>
                <a:cs typeface="+mj-cs"/>
                <a:sym typeface="Helvetica Neue"/>
              </a:rPr>
              <a:t> для набора сборок. </a:t>
            </a:r>
            <a:r>
              <a:rPr lang="ru-RU" sz="2200" dirty="0" err="1" smtClean="0">
                <a:effectLst/>
                <a:latin typeface="+mj-lt"/>
                <a:ea typeface="+mj-ea"/>
                <a:cs typeface="+mj-cs"/>
                <a:sym typeface="Helvetica Neue"/>
              </a:rPr>
              <a:t>Первыи</a:t>
            </a:r>
            <a:r>
              <a:rPr lang="ru-RU" sz="2200" dirty="0" smtClean="0">
                <a:effectLst/>
                <a:latin typeface="+mj-lt"/>
                <a:ea typeface="+mj-ea"/>
                <a:cs typeface="+mj-cs"/>
                <a:sym typeface="Helvetica Neue"/>
              </a:rPr>
              <a:t>̆ из </a:t>
            </a:r>
            <a:r>
              <a:rPr lang="ru-RU" sz="2200" dirty="0" err="1" smtClean="0">
                <a:effectLst/>
                <a:latin typeface="+mj-lt"/>
                <a:ea typeface="+mj-ea"/>
                <a:cs typeface="+mj-cs"/>
                <a:sym typeface="Helvetica Neue"/>
              </a:rPr>
              <a:t>соз</a:t>
            </a:r>
            <a:r>
              <a:rPr lang="ru-RU" sz="2200" dirty="0" smtClean="0">
                <a:effectLst/>
                <a:latin typeface="+mj-lt"/>
                <a:ea typeface="+mj-ea"/>
                <a:cs typeface="+mj-cs"/>
                <a:sym typeface="Helvetica Neue"/>
              </a:rPr>
              <a:t>- данных доменов называют </a:t>
            </a:r>
            <a:r>
              <a:rPr lang="ru-RU" sz="2200" i="1" dirty="0" smtClean="0">
                <a:effectLst/>
                <a:latin typeface="+mj-lt"/>
                <a:ea typeface="+mj-ea"/>
                <a:cs typeface="+mj-cs"/>
                <a:sym typeface="Helvetica Neue"/>
              </a:rPr>
              <a:t>основным </a:t>
            </a:r>
            <a:r>
              <a:rPr lang="ru-RU" sz="2200" dirty="0" smtClean="0">
                <a:effectLst/>
                <a:latin typeface="+mj-lt"/>
                <a:ea typeface="+mj-ea"/>
                <a:cs typeface="+mj-cs"/>
                <a:sym typeface="Helvetica Neue"/>
              </a:rPr>
              <a:t>(</a:t>
            </a:r>
            <a:r>
              <a:rPr lang="ru-RU" sz="2200" dirty="0" err="1" smtClean="0">
                <a:effectLst/>
                <a:latin typeface="+mj-lt"/>
                <a:ea typeface="+mj-ea"/>
                <a:cs typeface="+mj-cs"/>
                <a:sym typeface="Helvetica Neue"/>
              </a:rPr>
              <a:t>default</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AppDomain</a:t>
            </a:r>
            <a:r>
              <a:rPr lang="ru-RU" sz="2200" dirty="0" smtClean="0">
                <a:effectLst/>
                <a:latin typeface="+mj-lt"/>
                <a:ea typeface="+mj-ea"/>
                <a:cs typeface="+mj-cs"/>
                <a:sym typeface="Helvetica Neue"/>
              </a:rPr>
              <a:t>), он уничтожается только при завершении </a:t>
            </a:r>
            <a:r>
              <a:rPr lang="ru-RU" sz="2200" dirty="0" err="1" smtClean="0">
                <a:effectLst/>
                <a:latin typeface="+mj-lt"/>
                <a:ea typeface="+mj-ea"/>
                <a:cs typeface="+mj-cs"/>
                <a:sym typeface="Helvetica Neue"/>
              </a:rPr>
              <a:t>Windows</a:t>
            </a:r>
            <a:r>
              <a:rPr lang="ru-RU" sz="2200" dirty="0" smtClean="0">
                <a:effectLst/>
                <a:latin typeface="+mj-lt"/>
                <a:ea typeface="+mj-ea"/>
                <a:cs typeface="+mj-cs"/>
                <a:sym typeface="Helvetica Neue"/>
              </a:rPr>
              <a:t>-процесса. </a:t>
            </a:r>
            <a:endParaRPr lang="ru-RU" dirty="0"/>
          </a:p>
        </p:txBody>
      </p:sp>
    </p:spTree>
    <p:extLst>
      <p:ext uri="{BB962C8B-B14F-4D97-AF65-F5344CB8AC3E}">
        <p14:creationId xmlns:p14="http://schemas.microsoft.com/office/powerpoint/2010/main" val="15315852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Домен приложения – это единица изоляции времени</a:t>
            </a:r>
            <a:r>
              <a:rPr lang="ru-RU" baseline="0" dirty="0" smtClean="0"/>
              <a:t> выполнения, внутри которой запускается программа </a:t>
            </a:r>
            <a:r>
              <a:rPr lang="en-US" baseline="0" dirty="0" smtClean="0"/>
              <a:t>.NET.  </a:t>
            </a:r>
            <a:r>
              <a:rPr lang="ru-RU" baseline="0" dirty="0" smtClean="0"/>
              <a:t>Он представляет границы управляемой </a:t>
            </a:r>
            <a:r>
              <a:rPr lang="ru-RU" baseline="0" dirty="0" err="1" smtClean="0"/>
              <a:t>памтяти</a:t>
            </a:r>
            <a:r>
              <a:rPr lang="ru-RU" baseline="0" dirty="0" smtClean="0"/>
              <a:t>, контейнер для загруженных сборок и параметров конфигурации приложения. Каждый процесс </a:t>
            </a:r>
            <a:r>
              <a:rPr lang="en-US" baseline="0" dirty="0" smtClean="0"/>
              <a:t>.NET</a:t>
            </a:r>
            <a:r>
              <a:rPr lang="ru-RU" baseline="0" dirty="0" smtClean="0"/>
              <a:t> размещает один домен приложения, стандартный домен, созданный </a:t>
            </a:r>
            <a:r>
              <a:rPr lang="en-US" baseline="0" dirty="0" smtClean="0"/>
              <a:t>CLR</a:t>
            </a:r>
            <a:r>
              <a:rPr lang="ru-RU" baseline="0" dirty="0" smtClean="0"/>
              <a:t> при запуске процесса. В рамках одного процесса возможно, а иногда и полезно создавать дополнительные домены приложения, это обеспечивает изоляцию и помогает избежать накладных расходов и усложнений коммуникаций, связанных с наличием отдельного процесса.</a:t>
            </a:r>
          </a:p>
          <a:p>
            <a:endParaRPr lang="ru-RU" baseline="0" dirty="0" smtClean="0"/>
          </a:p>
          <a:p>
            <a:r>
              <a:rPr lang="ru-RU" baseline="0" dirty="0" smtClean="0"/>
              <a:t>В большинстве случаев процессы, содержащие домены приложений, создаются операционной системой. На таких хостах как  </a:t>
            </a:r>
            <a:r>
              <a:rPr lang="en-US" baseline="0" dirty="0" err="1" smtClean="0"/>
              <a:t>iis</a:t>
            </a:r>
            <a:r>
              <a:rPr lang="en-US" baseline="0" dirty="0" smtClean="0"/>
              <a:t> </a:t>
            </a:r>
            <a:r>
              <a:rPr lang="ru-RU" baseline="0" dirty="0" smtClean="0"/>
              <a:t>или </a:t>
            </a:r>
            <a:r>
              <a:rPr lang="en-US" baseline="0" dirty="0" err="1" smtClean="0"/>
              <a:t>sql</a:t>
            </a:r>
            <a:r>
              <a:rPr lang="en-US" baseline="0" dirty="0" smtClean="0"/>
              <a:t> server</a:t>
            </a:r>
            <a:r>
              <a:rPr lang="ru-RU" baseline="0" dirty="0" smtClean="0"/>
              <a:t> временем жизни домена управляет их процесс</a:t>
            </a:r>
            <a:endParaRPr lang="en-US" baseline="0" dirty="0" smtClean="0"/>
          </a:p>
        </p:txBody>
      </p:sp>
    </p:spTree>
    <p:extLst>
      <p:ext uri="{BB962C8B-B14F-4D97-AF65-F5344CB8AC3E}">
        <p14:creationId xmlns:p14="http://schemas.microsoft.com/office/powerpoint/2010/main" val="5736667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Shape 65"/>
          <p:cNvSpPr>
            <a:spLocks noGrp="1" noRot="1" noChangeAspect="1"/>
          </p:cNvSpPr>
          <p:nvPr>
            <p:ph type="sldImg"/>
          </p:nvPr>
        </p:nvSpPr>
        <p:spPr>
          <a:prstGeom prst="rect">
            <a:avLst/>
          </a:prstGeom>
        </p:spPr>
        <p:txBody>
          <a:bodyPr/>
          <a:lstStyle/>
          <a:p>
            <a:pPr lvl="0"/>
            <a:endParaRPr/>
          </a:p>
        </p:txBody>
      </p:sp>
      <p:sp>
        <p:nvSpPr>
          <p:cNvPr id="66" name="Shape 66"/>
          <p:cNvSpPr>
            <a:spLocks noGrp="1"/>
          </p:cNvSpPr>
          <p:nvPr>
            <p:ph type="body" sz="quarter" idx="1"/>
          </p:nvPr>
        </p:nvSpPr>
        <p:spPr>
          <a:prstGeom prst="rect">
            <a:avLst/>
          </a:prstGeom>
        </p:spPr>
        <p:txBody>
          <a:bodyPr/>
          <a:lstStyle/>
          <a:p>
            <a:pPr lvl="0" defTabSz="914400">
              <a:lnSpc>
                <a:spcPct val="100000"/>
              </a:lnSpc>
              <a:spcBef>
                <a:spcPts val="400"/>
              </a:spcBef>
              <a:defRPr sz="1800"/>
            </a:pPr>
            <a:endParaRPr lang="ru-RU" sz="1400" dirty="0" smtClean="0">
              <a:latin typeface="Calibri"/>
              <a:ea typeface="Calibri"/>
              <a:cs typeface="Calibri"/>
              <a:sym typeface="Calibri"/>
            </a:endParaRPr>
          </a:p>
          <a:p>
            <a:pPr marL="0" marR="0" lvl="0" indent="0" defTabSz="914400" eaLnBrk="1" fontAlgn="auto" latinLnBrk="0" hangingPunct="1">
              <a:lnSpc>
                <a:spcPct val="100000"/>
              </a:lnSpc>
              <a:spcBef>
                <a:spcPts val="400"/>
              </a:spcBef>
              <a:spcAft>
                <a:spcPts val="0"/>
              </a:spcAft>
              <a:buClrTx/>
              <a:buSzTx/>
              <a:buFontTx/>
              <a:buNone/>
              <a:tabLst/>
              <a:defRPr sz="1800"/>
            </a:pPr>
            <a:r>
              <a:rPr lang="en-US" sz="1800" smtClean="0">
                <a:effectLst/>
                <a:latin typeface="+mj-lt"/>
                <a:ea typeface="+mj-ea"/>
                <a:cs typeface="+mj-cs"/>
                <a:sym typeface="Helvetica Neue"/>
              </a:rPr>
              <a:t>Multylanguage</a:t>
            </a:r>
            <a:r>
              <a:rPr lang="en-US" sz="1800" baseline="0" smtClean="0">
                <a:effectLst/>
                <a:latin typeface="+mj-lt"/>
                <a:ea typeface="+mj-ea"/>
                <a:cs typeface="+mj-cs"/>
                <a:sym typeface="Helvetica Neue"/>
              </a:rPr>
              <a:t> </a:t>
            </a:r>
            <a:r>
              <a:rPr lang="en-US" sz="1800" baseline="0" dirty="0" err="1" smtClean="0">
                <a:effectLst/>
                <a:latin typeface="+mj-lt"/>
                <a:ea typeface="+mj-ea"/>
                <a:cs typeface="+mj-cs"/>
                <a:sym typeface="Helvetica Neue"/>
              </a:rPr>
              <a:t>Standart</a:t>
            </a:r>
            <a:r>
              <a:rPr lang="en-US" sz="1800" baseline="0" dirty="0" smtClean="0">
                <a:effectLst/>
                <a:latin typeface="+mj-lt"/>
                <a:ea typeface="+mj-ea"/>
                <a:cs typeface="+mj-cs"/>
                <a:sym typeface="Helvetica Neue"/>
              </a:rPr>
              <a:t> </a:t>
            </a:r>
            <a:r>
              <a:rPr lang="en-US" sz="1800" dirty="0" smtClean="0">
                <a:effectLst/>
                <a:latin typeface="+mj-lt"/>
                <a:ea typeface="+mj-ea"/>
                <a:cs typeface="+mj-cs"/>
                <a:sym typeface="Helvetica Neue"/>
              </a:rPr>
              <a:t>Component Object Runtime Execution Engine </a:t>
            </a:r>
            <a:endParaRPr lang="en-US" sz="1400" dirty="0" smtClean="0"/>
          </a:p>
          <a:p>
            <a:pPr lvl="0" defTabSz="914400">
              <a:lnSpc>
                <a:spcPct val="100000"/>
              </a:lnSpc>
              <a:spcBef>
                <a:spcPts val="400"/>
              </a:spcBef>
              <a:defRPr sz="1800"/>
            </a:pPr>
            <a:endParaRPr lang="ru-RU" sz="1400" dirty="0" smtClean="0">
              <a:latin typeface="Calibri"/>
              <a:ea typeface="Calibri"/>
              <a:cs typeface="Calibri"/>
              <a:sym typeface="Calibri"/>
            </a:endParaRPr>
          </a:p>
          <a:p>
            <a:pPr lvl="0" defTabSz="914400">
              <a:lnSpc>
                <a:spcPct val="100000"/>
              </a:lnSpc>
              <a:spcBef>
                <a:spcPts val="400"/>
              </a:spcBef>
              <a:defRPr sz="1800"/>
            </a:pPr>
            <a:r>
              <a:rPr sz="1400" dirty="0" smtClean="0">
                <a:latin typeface="Calibri"/>
                <a:ea typeface="Calibri"/>
                <a:cs typeface="Calibri"/>
                <a:sym typeface="Calibri"/>
              </a:rPr>
              <a:t>Практически </a:t>
            </a:r>
            <a:r>
              <a:rPr sz="1400" dirty="0">
                <a:latin typeface="Calibri"/>
                <a:ea typeface="Calibri"/>
                <a:cs typeface="Calibri"/>
                <a:sym typeface="Calibri"/>
              </a:rPr>
              <a:t>все возможности Платформа .NET Framework доступны через обширное множество управляемых типов, которые организованы в иерархические пространства имен и упакованы в набор сборок, которые вместе со средой CLR и составляют платформу .NET Framework. Некоторые из типов используются напрямую CLR и являются критическими для среды (встроенные типы с#, базовые классы коллекций, рефлекция, сериаизация и …, mscorlib Multi-Language Standard Common Object Runtime Library) На уровне выше находятся дополнительные типы, которые расширяют функциональность уровня CLR, предоставляя такие спедства как XML, работа в сети и …. Совместно с mscorlib  эти сборки формируют развитую инфраструктура для  программирования, на основе которой построены остальные части .NET Framework. Остаток .NET Framework  состоит из прикладных API, большинство из которых  покрывают три основные функциональности (Албахари)</a:t>
            </a:r>
          </a:p>
          <a:p>
            <a:pPr marL="228600" lvl="0" indent="-228600" defTabSz="914400">
              <a:lnSpc>
                <a:spcPct val="100000"/>
              </a:lnSpc>
              <a:spcBef>
                <a:spcPts val="400"/>
              </a:spcBef>
              <a:buSzPct val="100000"/>
              <a:buAutoNum type="arabicPeriod"/>
              <a:defRPr sz="1800"/>
            </a:pPr>
            <a:r>
              <a:rPr sz="1400" dirty="0">
                <a:latin typeface="Calibri"/>
                <a:ea typeface="Calibri"/>
                <a:cs typeface="Calibri"/>
                <a:sym typeface="Calibri"/>
              </a:rPr>
              <a:t>Технологии пользовательского интерфейса ()</a:t>
            </a:r>
          </a:p>
          <a:p>
            <a:pPr marL="228600" lvl="0" indent="-228600" defTabSz="914400">
              <a:lnSpc>
                <a:spcPct val="100000"/>
              </a:lnSpc>
              <a:spcBef>
                <a:spcPts val="400"/>
              </a:spcBef>
              <a:buSzPct val="100000"/>
              <a:buAutoNum type="arabicPeriod"/>
              <a:defRPr sz="1800"/>
            </a:pPr>
            <a:r>
              <a:rPr sz="1400" dirty="0">
                <a:latin typeface="Calibri"/>
                <a:ea typeface="Calibri"/>
                <a:cs typeface="Calibri"/>
                <a:sym typeface="Calibri"/>
              </a:rPr>
              <a:t>Технологии серверной части</a:t>
            </a:r>
          </a:p>
          <a:p>
            <a:pPr marL="228600" lvl="0" indent="-228600" defTabSz="914400">
              <a:lnSpc>
                <a:spcPct val="100000"/>
              </a:lnSpc>
              <a:spcBef>
                <a:spcPts val="400"/>
              </a:spcBef>
              <a:buSzPct val="100000"/>
              <a:buAutoNum type="arabicPeriod"/>
              <a:defRPr sz="1800"/>
            </a:pPr>
            <a:r>
              <a:rPr sz="1400" dirty="0">
                <a:latin typeface="Calibri"/>
                <a:ea typeface="Calibri"/>
                <a:cs typeface="Calibri"/>
                <a:sym typeface="Calibri"/>
              </a:rPr>
              <a:t>Технологии распределенных систем</a:t>
            </a:r>
          </a:p>
          <a:p>
            <a:pPr marL="228600" lvl="0" indent="-228600" defTabSz="914400">
              <a:lnSpc>
                <a:spcPct val="100000"/>
              </a:lnSpc>
              <a:spcBef>
                <a:spcPts val="400"/>
              </a:spcBef>
              <a:buSzPct val="100000"/>
              <a:buAutoNum type="arabicPeriod"/>
              <a:defRPr sz="1800"/>
            </a:pPr>
            <a:endParaRPr sz="1400" dirty="0">
              <a:latin typeface="Calibri"/>
              <a:ea typeface="Calibri"/>
              <a:cs typeface="Calibri"/>
              <a:sym typeface="Calibri"/>
            </a:endParaRPr>
          </a:p>
          <a:p>
            <a:pPr lvl="0" defTabSz="914400">
              <a:lnSpc>
                <a:spcPct val="100000"/>
              </a:lnSpc>
              <a:spcBef>
                <a:spcPts val="400"/>
              </a:spcBef>
              <a:defRPr sz="1800"/>
            </a:pPr>
            <a:endParaRPr sz="1400" dirty="0">
              <a:latin typeface="Calibri"/>
              <a:ea typeface="Calibri"/>
              <a:cs typeface="Calibri"/>
              <a:sym typeface="Calibri"/>
            </a:endParaRPr>
          </a:p>
          <a:p>
            <a:pPr lvl="0" defTabSz="914400">
              <a:lnSpc>
                <a:spcPct val="100000"/>
              </a:lnSpc>
              <a:spcBef>
                <a:spcPts val="400"/>
              </a:spcBef>
              <a:defRPr sz="1800"/>
            </a:pPr>
            <a:r>
              <a:rPr sz="1400" dirty="0">
                <a:latin typeface="Calibri"/>
                <a:ea typeface="Calibri"/>
                <a:cs typeface="Calibri"/>
                <a:sym typeface="Calibri"/>
              </a:rPr>
              <a:t>Немного утрировано можно сказать, что платформа .NET Framework состоит из CLR и обширного набора библиотек ядра, и прикладных библиотек, которые зависят от библиотек ядра</a:t>
            </a:r>
          </a:p>
        </p:txBody>
      </p:sp>
    </p:spTree>
    <p:extLst>
      <p:ext uri="{BB962C8B-B14F-4D97-AF65-F5344CB8AC3E}">
        <p14:creationId xmlns:p14="http://schemas.microsoft.com/office/powerpoint/2010/main" val="8469308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Домен приложения – это единица изоляции времени</a:t>
            </a:r>
            <a:r>
              <a:rPr lang="ru-RU" baseline="0" dirty="0" smtClean="0"/>
              <a:t> выполнения, внутри которой запускается программа </a:t>
            </a:r>
            <a:r>
              <a:rPr lang="en-US" baseline="0" dirty="0" smtClean="0"/>
              <a:t>.NET.  </a:t>
            </a:r>
            <a:r>
              <a:rPr lang="ru-RU" baseline="0" dirty="0" smtClean="0"/>
              <a:t>Он представляет границы управляемой </a:t>
            </a:r>
            <a:r>
              <a:rPr lang="ru-RU" baseline="0" dirty="0" err="1" smtClean="0"/>
              <a:t>памтяти</a:t>
            </a:r>
            <a:r>
              <a:rPr lang="ru-RU" baseline="0" dirty="0" smtClean="0"/>
              <a:t>, контейнер для загруженных сборок и параметров конфигурации приложения. Каждый процесс </a:t>
            </a:r>
            <a:r>
              <a:rPr lang="en-US" baseline="0" dirty="0" smtClean="0"/>
              <a:t>.NET</a:t>
            </a:r>
            <a:r>
              <a:rPr lang="ru-RU" baseline="0" dirty="0" smtClean="0"/>
              <a:t> размещает один домен приложения, стандартный домен, созданный </a:t>
            </a:r>
            <a:r>
              <a:rPr lang="en-US" baseline="0" dirty="0" smtClean="0"/>
              <a:t>CLR</a:t>
            </a:r>
            <a:r>
              <a:rPr lang="ru-RU" baseline="0" dirty="0" smtClean="0"/>
              <a:t> при запуске процесса. В рамках одного процесса возможно, а иногда и полезно создавать дополнительные домены приложения, это обеспечивает изоляцию и помогает избежать накладных расходов и усложнений коммуникаций, связанных с наличием отдельного процесса.</a:t>
            </a:r>
          </a:p>
          <a:p>
            <a:endParaRPr lang="ru-RU" baseline="0" dirty="0" smtClean="0"/>
          </a:p>
          <a:p>
            <a:r>
              <a:rPr lang="ru-RU" baseline="0" dirty="0" smtClean="0"/>
              <a:t>В большинстве случаев процессы, содержащие домены приложений, создаются операционной системой. На таких хостах как  </a:t>
            </a:r>
            <a:r>
              <a:rPr lang="en-US" baseline="0" dirty="0" err="1" smtClean="0"/>
              <a:t>iis</a:t>
            </a:r>
            <a:r>
              <a:rPr lang="en-US" baseline="0" dirty="0" smtClean="0"/>
              <a:t> </a:t>
            </a:r>
            <a:r>
              <a:rPr lang="ru-RU" baseline="0" dirty="0" smtClean="0"/>
              <a:t>или </a:t>
            </a:r>
            <a:r>
              <a:rPr lang="en-US" baseline="0" dirty="0" err="1" smtClean="0"/>
              <a:t>sql</a:t>
            </a:r>
            <a:r>
              <a:rPr lang="en-US" baseline="0" dirty="0" smtClean="0"/>
              <a:t> server</a:t>
            </a:r>
            <a:r>
              <a:rPr lang="ru-RU" baseline="0" dirty="0" smtClean="0"/>
              <a:t> временем жизни домена управляет их процесс</a:t>
            </a:r>
            <a:endParaRPr lang="en-US" baseline="0" dirty="0" smtClean="0"/>
          </a:p>
        </p:txBody>
      </p:sp>
    </p:spTree>
    <p:extLst>
      <p:ext uri="{BB962C8B-B14F-4D97-AF65-F5344CB8AC3E}">
        <p14:creationId xmlns:p14="http://schemas.microsoft.com/office/powerpoint/2010/main" val="5721325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Shape 89"/>
          <p:cNvSpPr>
            <a:spLocks noGrp="1" noRot="1" noChangeAspect="1"/>
          </p:cNvSpPr>
          <p:nvPr>
            <p:ph type="sldImg"/>
          </p:nvPr>
        </p:nvSpPr>
        <p:spPr>
          <a:prstGeom prst="rect">
            <a:avLst/>
          </a:prstGeom>
        </p:spPr>
        <p:txBody>
          <a:bodyPr/>
          <a:lstStyle/>
          <a:p>
            <a:pPr lvl="0"/>
            <a:endParaRPr/>
          </a:p>
        </p:txBody>
      </p:sp>
      <p:sp>
        <p:nvSpPr>
          <p:cNvPr id="90" name="Shape 90"/>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a:latin typeface="Calibri"/>
                <a:ea typeface="Calibri"/>
                <a:cs typeface="Calibri"/>
                <a:sym typeface="Calibri"/>
              </a:rPr>
              <a:t>Язык C# зависит от исполняющей с среды, оснащенной множеством функциональных средств таких как автоматическое управление памятью и обработка исключений. Проектное решение, положенное в основу C#, точно соответствует проектному решению исполняющей среды, соответствует системе типов</a:t>
            </a:r>
          </a:p>
          <a:p>
            <a:pPr lvl="0" defTabSz="914400">
              <a:lnSpc>
                <a:spcPct val="100000"/>
              </a:lnSpc>
              <a:spcBef>
                <a:spcPts val="400"/>
              </a:spcBef>
              <a:defRPr sz="1800"/>
            </a:pPr>
            <a:r>
              <a:rPr sz="1200">
                <a:latin typeface="Calibri"/>
                <a:ea typeface="Calibri"/>
                <a:cs typeface="Calibri"/>
                <a:sym typeface="Calibri"/>
              </a:rPr>
              <a:t>В спецификации CTS описаны все возможные типы данных и все программные конструкции, поддерживаемые исполняющей средой, показано, как эти сущности могут взаимодействовать между собой.</a:t>
            </a:r>
          </a:p>
          <a:p>
            <a:pPr lvl="0" defTabSz="914400">
              <a:lnSpc>
                <a:spcPct val="100000"/>
              </a:lnSpc>
              <a:spcBef>
                <a:spcPts val="400"/>
              </a:spcBef>
              <a:defRPr sz="1800"/>
            </a:pPr>
            <a:endParaRPr sz="1200">
              <a:latin typeface="Calibri"/>
              <a:ea typeface="Calibri"/>
              <a:cs typeface="Calibri"/>
              <a:sym typeface="Calibri"/>
            </a:endParaRPr>
          </a:p>
          <a:p>
            <a:pPr lvl="0" defTabSz="914400">
              <a:lnSpc>
                <a:spcPct val="100000"/>
              </a:lnSpc>
              <a:spcBef>
                <a:spcPts val="400"/>
              </a:spcBef>
              <a:defRPr sz="1800"/>
            </a:pPr>
            <a:r>
              <a:rPr sz="1200">
                <a:latin typeface="Calibri"/>
                <a:ea typeface="Calibri"/>
                <a:cs typeface="Calibri"/>
                <a:sym typeface="Calibri"/>
              </a:rPr>
              <a:t>Отдельно взятый язык не может реализовать все возможности, определенные спецификацией CTS, поэтому есть спецификация, которая определяет минимальный набор типов и конструкций, который обязаны поддерживать все  все .NET ориентированные языки.</a:t>
            </a:r>
          </a:p>
        </p:txBody>
      </p:sp>
    </p:spTree>
    <p:extLst>
      <p:ext uri="{BB962C8B-B14F-4D97-AF65-F5344CB8AC3E}">
        <p14:creationId xmlns:p14="http://schemas.microsoft.com/office/powerpoint/2010/main" val="15998930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lnSpc>
                <a:spcPct val="100000"/>
              </a:lnSpc>
              <a:spcBef>
                <a:spcPts val="400"/>
              </a:spcBef>
              <a:defRPr sz="1800"/>
            </a:pPr>
            <a:r>
              <a:rPr lang="ru-RU" sz="2400" dirty="0" smtClean="0">
                <a:latin typeface="Calibri"/>
                <a:ea typeface="Calibri"/>
                <a:cs typeface="Calibri"/>
                <a:sym typeface="Calibri"/>
              </a:rPr>
              <a:t>Язык </a:t>
            </a:r>
            <a:r>
              <a:rPr lang="ru-RU" sz="2400" dirty="0" err="1" smtClean="0">
                <a:latin typeface="Calibri"/>
                <a:ea typeface="Calibri"/>
                <a:cs typeface="Calibri"/>
                <a:sym typeface="Calibri"/>
              </a:rPr>
              <a:t>C</a:t>
            </a:r>
            <a:r>
              <a:rPr lang="ru-RU" sz="2400" dirty="0" smtClean="0">
                <a:latin typeface="Calibri"/>
                <a:ea typeface="Calibri"/>
                <a:cs typeface="Calibri"/>
                <a:sym typeface="Calibri"/>
              </a:rPr>
              <a:t># зависит от исполняющей с среды, оснащенной множеством функциональных средств таких как автоматическое управление памятью и обработка исключений. Проектное решение, положенное в основу </a:t>
            </a:r>
            <a:r>
              <a:rPr lang="ru-RU" sz="2400" dirty="0" err="1" smtClean="0">
                <a:latin typeface="Calibri"/>
                <a:ea typeface="Calibri"/>
                <a:cs typeface="Calibri"/>
                <a:sym typeface="Calibri"/>
              </a:rPr>
              <a:t>C</a:t>
            </a:r>
            <a:r>
              <a:rPr lang="ru-RU" sz="2400" dirty="0" smtClean="0">
                <a:latin typeface="Calibri"/>
                <a:ea typeface="Calibri"/>
                <a:cs typeface="Calibri"/>
                <a:sym typeface="Calibri"/>
              </a:rPr>
              <a:t>#, точно соответствует проектному решению исполняющей среды, соответствует системе типов</a:t>
            </a:r>
          </a:p>
          <a:p>
            <a:pPr lvl="0" defTabSz="914400">
              <a:lnSpc>
                <a:spcPct val="100000"/>
              </a:lnSpc>
              <a:spcBef>
                <a:spcPts val="400"/>
              </a:spcBef>
              <a:defRPr sz="1800"/>
            </a:pPr>
            <a:r>
              <a:rPr lang="ru-RU" sz="2400" dirty="0" smtClean="0">
                <a:latin typeface="Calibri"/>
                <a:ea typeface="Calibri"/>
                <a:cs typeface="Calibri"/>
                <a:sym typeface="Calibri"/>
              </a:rPr>
              <a:t>В спецификации CTS описаны все возможные типы данных и все программные конструкции, поддерживаемые исполняющей средой, показано, как эти сущности могут взаимодействовать между собой.</a:t>
            </a:r>
          </a:p>
          <a:p>
            <a:pPr lvl="0" defTabSz="914400">
              <a:lnSpc>
                <a:spcPct val="100000"/>
              </a:lnSpc>
              <a:spcBef>
                <a:spcPts val="400"/>
              </a:spcBef>
              <a:defRPr sz="1800"/>
            </a:pPr>
            <a:endParaRPr lang="ru-RU" sz="2400" dirty="0" smtClean="0">
              <a:latin typeface="Calibri"/>
              <a:ea typeface="Calibri"/>
              <a:cs typeface="Calibri"/>
              <a:sym typeface="Calibri"/>
            </a:endParaRPr>
          </a:p>
          <a:p>
            <a:pPr lvl="0" defTabSz="914400">
              <a:lnSpc>
                <a:spcPct val="100000"/>
              </a:lnSpc>
              <a:spcBef>
                <a:spcPts val="400"/>
              </a:spcBef>
              <a:defRPr sz="1800"/>
            </a:pPr>
            <a:r>
              <a:rPr lang="ru-RU" sz="2400" dirty="0" smtClean="0">
                <a:latin typeface="Calibri"/>
                <a:ea typeface="Calibri"/>
                <a:cs typeface="Calibri"/>
                <a:sym typeface="Calibri"/>
              </a:rPr>
              <a:t>Отдельно взятый язык не может реализовать все возможности, определенные спецификацией CTS, поэтому есть спецификация, которая определяет минимальный набор типов и конструкций, который обязаны поддерживать все  все .NET ориентированные языки.</a:t>
            </a:r>
          </a:p>
          <a:p>
            <a:endParaRPr lang="en-US" dirty="0"/>
          </a:p>
        </p:txBody>
      </p:sp>
    </p:spTree>
    <p:extLst>
      <p:ext uri="{BB962C8B-B14F-4D97-AF65-F5344CB8AC3E}">
        <p14:creationId xmlns:p14="http://schemas.microsoft.com/office/powerpoint/2010/main" val="20589073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Shape 71"/>
          <p:cNvSpPr>
            <a:spLocks noGrp="1" noRot="1" noChangeAspect="1"/>
          </p:cNvSpPr>
          <p:nvPr>
            <p:ph type="sldImg"/>
          </p:nvPr>
        </p:nvSpPr>
        <p:spPr>
          <a:prstGeom prst="rect">
            <a:avLst/>
          </a:prstGeom>
        </p:spPr>
        <p:txBody>
          <a:bodyPr/>
          <a:lstStyle/>
          <a:p>
            <a:pPr lvl="0"/>
            <a:endParaRPr/>
          </a:p>
        </p:txBody>
      </p:sp>
      <p:sp>
        <p:nvSpPr>
          <p:cNvPr id="72" name="Shape 72"/>
          <p:cNvSpPr>
            <a:spLocks noGrp="1"/>
          </p:cNvSpPr>
          <p:nvPr>
            <p:ph type="body" sz="quarter" idx="1"/>
          </p:nvPr>
        </p:nvSpPr>
        <p:spPr>
          <a:prstGeom prst="rect">
            <a:avLst/>
          </a:prstGeom>
        </p:spPr>
        <p:txBody>
          <a:bodyPr/>
          <a:lstStyle>
            <a:lvl1pPr defTabSz="914400">
              <a:lnSpc>
                <a:spcPct val="100000"/>
              </a:lnSpc>
              <a:spcBef>
                <a:spcPts val="400"/>
              </a:spcBef>
              <a:defRPr sz="1200">
                <a:latin typeface="Calibri"/>
                <a:ea typeface="Calibri"/>
                <a:cs typeface="Calibri"/>
                <a:sym typeface="Calibri"/>
              </a:defRPr>
            </a:lvl1pPr>
          </a:lstStyle>
          <a:p>
            <a:pPr lvl="0">
              <a:defRPr sz="1800"/>
            </a:pPr>
            <a:endParaRPr sz="1200" dirty="0"/>
          </a:p>
        </p:txBody>
      </p:sp>
    </p:spTree>
    <p:extLst>
      <p:ext uri="{BB962C8B-B14F-4D97-AF65-F5344CB8AC3E}">
        <p14:creationId xmlns:p14="http://schemas.microsoft.com/office/powerpoint/2010/main" val="1139741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Shape 95"/>
          <p:cNvSpPr>
            <a:spLocks noGrp="1" noRot="1" noChangeAspect="1"/>
          </p:cNvSpPr>
          <p:nvPr>
            <p:ph type="sldImg"/>
          </p:nvPr>
        </p:nvSpPr>
        <p:spPr>
          <a:prstGeom prst="rect">
            <a:avLst/>
          </a:prstGeom>
        </p:spPr>
        <p:txBody>
          <a:bodyPr/>
          <a:lstStyle/>
          <a:p>
            <a:pPr lvl="0"/>
            <a:endParaRPr/>
          </a:p>
        </p:txBody>
      </p:sp>
      <p:sp>
        <p:nvSpPr>
          <p:cNvPr id="96" name="Shape 96"/>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dirty="0">
                <a:latin typeface="Calibri"/>
                <a:ea typeface="Calibri"/>
                <a:cs typeface="Calibri"/>
                <a:sym typeface="Calibri"/>
              </a:rPr>
              <a:t>Язык C# зависит от исполняющей с среды, оснащенной множеством функциональных средств таких как автоматическое управление памятью и обработка исключений. Проектное решение, положенное в основу C#, точно соответствует проектному решению исполняющей среды, соответствует системе </a:t>
            </a:r>
            <a:r>
              <a:rPr sz="1200" dirty="0" smtClean="0">
                <a:latin typeface="Calibri"/>
                <a:ea typeface="Calibri"/>
                <a:cs typeface="Calibri"/>
                <a:sym typeface="Calibri"/>
              </a:rPr>
              <a:t>типов</a:t>
            </a:r>
            <a:endParaRPr lang="en-US" sz="1200" dirty="0" smtClean="0">
              <a:latin typeface="Calibri"/>
              <a:ea typeface="Calibri"/>
              <a:cs typeface="Calibri"/>
              <a:sym typeface="Calibri"/>
            </a:endParaRPr>
          </a:p>
          <a:p>
            <a:pPr lvl="0" defTabSz="914400">
              <a:lnSpc>
                <a:spcPct val="100000"/>
              </a:lnSpc>
              <a:spcBef>
                <a:spcPts val="400"/>
              </a:spcBef>
              <a:defRPr sz="1800"/>
            </a:pPr>
            <a:r>
              <a:rPr lang="en-US" sz="1200" dirty="0" smtClean="0">
                <a:latin typeface="Calibri"/>
                <a:ea typeface="Calibri"/>
                <a:cs typeface="Calibri"/>
                <a:sym typeface="Calibri"/>
              </a:rPr>
              <a:t>https://</a:t>
            </a:r>
            <a:r>
              <a:rPr lang="en-US" sz="1200" dirty="0" err="1" smtClean="0">
                <a:latin typeface="Calibri"/>
                <a:ea typeface="Calibri"/>
                <a:cs typeface="Calibri"/>
                <a:sym typeface="Calibri"/>
              </a:rPr>
              <a:t>msdn.microsoft.com</a:t>
            </a:r>
            <a:r>
              <a:rPr lang="en-US" sz="1200" dirty="0" smtClean="0">
                <a:latin typeface="Calibri"/>
                <a:ea typeface="Calibri"/>
                <a:cs typeface="Calibri"/>
                <a:sym typeface="Calibri"/>
              </a:rPr>
              <a:t>/</a:t>
            </a:r>
            <a:r>
              <a:rPr lang="en-US" sz="1200" dirty="0" err="1" smtClean="0">
                <a:latin typeface="Calibri"/>
                <a:ea typeface="Calibri"/>
                <a:cs typeface="Calibri"/>
                <a:sym typeface="Calibri"/>
              </a:rPr>
              <a:t>ru-ru</a:t>
            </a:r>
            <a:r>
              <a:rPr lang="en-US" sz="1200" dirty="0" smtClean="0">
                <a:latin typeface="Calibri"/>
                <a:ea typeface="Calibri"/>
                <a:cs typeface="Calibri"/>
                <a:sym typeface="Calibri"/>
              </a:rPr>
              <a:t>/library/bb822049(v=vs.110).</a:t>
            </a:r>
            <a:r>
              <a:rPr lang="en-US" sz="1200" dirty="0" err="1" smtClean="0">
                <a:latin typeface="Calibri"/>
                <a:ea typeface="Calibri"/>
                <a:cs typeface="Calibri"/>
                <a:sym typeface="Calibri"/>
              </a:rPr>
              <a:t>aspx</a:t>
            </a:r>
            <a:endParaRPr sz="1200" dirty="0">
              <a:latin typeface="Calibri"/>
              <a:ea typeface="Calibri"/>
              <a:cs typeface="Calibri"/>
              <a:sym typeface="Calibri"/>
            </a:endParaRPr>
          </a:p>
        </p:txBody>
      </p:sp>
    </p:spTree>
    <p:extLst>
      <p:ext uri="{BB962C8B-B14F-4D97-AF65-F5344CB8AC3E}">
        <p14:creationId xmlns:p14="http://schemas.microsoft.com/office/powerpoint/2010/main" val="19733879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012529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Shape 89"/>
          <p:cNvSpPr>
            <a:spLocks noGrp="1" noRot="1" noChangeAspect="1"/>
          </p:cNvSpPr>
          <p:nvPr>
            <p:ph type="sldImg"/>
          </p:nvPr>
        </p:nvSpPr>
        <p:spPr>
          <a:prstGeom prst="rect">
            <a:avLst/>
          </a:prstGeom>
        </p:spPr>
        <p:txBody>
          <a:bodyPr/>
          <a:lstStyle/>
          <a:p>
            <a:pPr lvl="0"/>
            <a:endParaRPr/>
          </a:p>
        </p:txBody>
      </p:sp>
      <p:sp>
        <p:nvSpPr>
          <p:cNvPr id="90" name="Shape 90"/>
          <p:cNvSpPr>
            <a:spLocks noGrp="1"/>
          </p:cNvSpPr>
          <p:nvPr>
            <p:ph type="body" sz="quarter" idx="1"/>
          </p:nvPr>
        </p:nvSpPr>
        <p:spPr>
          <a:prstGeom prst="rect">
            <a:avLst/>
          </a:prstGeom>
        </p:spPr>
        <p:txBody>
          <a:bodyPr/>
          <a:lstStyle/>
          <a:p>
            <a:r>
              <a:rPr lang="ru-RU" sz="2200" dirty="0" smtClean="0">
                <a:effectLst/>
                <a:latin typeface="+mj-lt"/>
                <a:ea typeface="+mj-ea"/>
                <a:cs typeface="+mj-cs"/>
                <a:sym typeface="Helvetica Neue"/>
              </a:rPr>
              <a:t>В </a:t>
            </a:r>
            <a:r>
              <a:rPr lang="ru-RU" sz="2200" dirty="0" err="1" smtClean="0">
                <a:effectLst/>
                <a:latin typeface="+mj-lt"/>
                <a:ea typeface="+mj-ea"/>
                <a:cs typeface="+mj-cs"/>
                <a:sym typeface="Helvetica Neue"/>
              </a:rPr>
              <a:t>Microsoft</a:t>
            </a:r>
            <a:r>
              <a:rPr lang="ru-RU" sz="2200" dirty="0" smtClean="0">
                <a:effectLst/>
                <a:latin typeface="+mj-lt"/>
                <a:ea typeface="+mj-ea"/>
                <a:cs typeface="+mj-cs"/>
                <a:sym typeface="Helvetica Neue"/>
              </a:rPr>
              <a:t> .NET </a:t>
            </a:r>
            <a:r>
              <a:rPr lang="ru-RU" sz="2200" dirty="0" err="1" smtClean="0">
                <a:effectLst/>
                <a:latin typeface="+mj-lt"/>
                <a:ea typeface="+mj-ea"/>
                <a:cs typeface="+mj-cs"/>
                <a:sym typeface="Helvetica Neue"/>
              </a:rPr>
              <a:t>Framework</a:t>
            </a:r>
            <a:r>
              <a:rPr lang="ru-RU" sz="2200" dirty="0" smtClean="0">
                <a:effectLst/>
                <a:latin typeface="+mj-lt"/>
                <a:ea typeface="+mj-ea"/>
                <a:cs typeface="+mj-cs"/>
                <a:sym typeface="Helvetica Neue"/>
              </a:rPr>
              <a:t> появилось много новых концепций, технологий и терминов. </a:t>
            </a:r>
          </a:p>
          <a:p>
            <a:r>
              <a:rPr lang="ru-RU" sz="2200" dirty="0" smtClean="0">
                <a:effectLst/>
                <a:latin typeface="+mj-lt"/>
                <a:ea typeface="+mj-ea"/>
                <a:cs typeface="+mj-cs"/>
                <a:sym typeface="Helvetica Neue"/>
              </a:rPr>
              <a:t>Цель </a:t>
            </a:r>
            <a:r>
              <a:rPr lang="ru-RU" sz="2200" dirty="0" err="1" smtClean="0">
                <a:effectLst/>
                <a:latin typeface="+mj-lt"/>
                <a:ea typeface="+mj-ea"/>
                <a:cs typeface="+mj-cs"/>
                <a:sym typeface="Helvetica Neue"/>
              </a:rPr>
              <a:t>этои</a:t>
            </a:r>
            <a:r>
              <a:rPr lang="ru-RU" sz="2200" dirty="0" smtClean="0">
                <a:effectLst/>
                <a:latin typeface="+mj-lt"/>
                <a:ea typeface="+mj-ea"/>
                <a:cs typeface="+mj-cs"/>
                <a:sym typeface="Helvetica Neue"/>
              </a:rPr>
              <a:t>̆ главы — дать обзор архитектуры .NET </a:t>
            </a:r>
            <a:r>
              <a:rPr lang="ru-RU" sz="2200" dirty="0" err="1" smtClean="0">
                <a:effectLst/>
                <a:latin typeface="+mj-lt"/>
                <a:ea typeface="+mj-ea"/>
                <a:cs typeface="+mj-cs"/>
                <a:sym typeface="Helvetica Neue"/>
              </a:rPr>
              <a:t>Framework</a:t>
            </a:r>
            <a:r>
              <a:rPr lang="ru-RU" sz="2200" dirty="0" smtClean="0">
                <a:effectLst/>
                <a:latin typeface="+mj-lt"/>
                <a:ea typeface="+mj-ea"/>
                <a:cs typeface="+mj-cs"/>
                <a:sym typeface="Helvetica Neue"/>
              </a:rPr>
              <a:t>, познакомить с новыми технологиями </a:t>
            </a:r>
          </a:p>
          <a:p>
            <a:r>
              <a:rPr lang="ru-RU" sz="2200" dirty="0" err="1" smtClean="0">
                <a:effectLst/>
                <a:latin typeface="+mj-lt"/>
                <a:ea typeface="+mj-ea"/>
                <a:cs typeface="+mj-cs"/>
                <a:sym typeface="Helvetica Neue"/>
              </a:rPr>
              <a:t>этои</a:t>
            </a:r>
            <a:r>
              <a:rPr lang="ru-RU" sz="2200" dirty="0" smtClean="0">
                <a:effectLst/>
                <a:latin typeface="+mj-lt"/>
                <a:ea typeface="+mj-ea"/>
                <a:cs typeface="+mj-cs"/>
                <a:sym typeface="Helvetica Neue"/>
              </a:rPr>
              <a:t>̆ платформы и определить термины, с которыми вы столкнетесь при работе с </a:t>
            </a:r>
            <a:r>
              <a:rPr lang="ru-RU" sz="2200" dirty="0" err="1" smtClean="0">
                <a:effectLst/>
                <a:latin typeface="+mj-lt"/>
                <a:ea typeface="+mj-ea"/>
                <a:cs typeface="+mj-cs"/>
                <a:sym typeface="Helvetica Neue"/>
              </a:rPr>
              <a:t>неи</a:t>
            </a:r>
            <a:r>
              <a:rPr lang="ru-RU" sz="2200" dirty="0" smtClean="0">
                <a:effectLst/>
                <a:latin typeface="+mj-lt"/>
                <a:ea typeface="+mj-ea"/>
                <a:cs typeface="+mj-cs"/>
                <a:sym typeface="Helvetica Neue"/>
              </a:rPr>
              <a:t>̆.</a:t>
            </a:r>
          </a:p>
          <a:p>
            <a:r>
              <a:rPr lang="ru-RU" sz="2200" dirty="0" smtClean="0">
                <a:effectLst/>
                <a:latin typeface="+mj-lt"/>
                <a:ea typeface="+mj-ea"/>
                <a:cs typeface="+mj-cs"/>
                <a:sym typeface="Helvetica Neue"/>
              </a:rPr>
              <a:t> Также в </a:t>
            </a:r>
            <a:r>
              <a:rPr lang="ru-RU" sz="2200" dirty="0" err="1" smtClean="0">
                <a:effectLst/>
                <a:latin typeface="+mj-lt"/>
                <a:ea typeface="+mj-ea"/>
                <a:cs typeface="+mj-cs"/>
                <a:sym typeface="Helvetica Neue"/>
              </a:rPr>
              <a:t>этои</a:t>
            </a:r>
            <a:r>
              <a:rPr lang="ru-RU" sz="2200" dirty="0" smtClean="0">
                <a:effectLst/>
                <a:latin typeface="+mj-lt"/>
                <a:ea typeface="+mj-ea"/>
                <a:cs typeface="+mj-cs"/>
                <a:sym typeface="Helvetica Neue"/>
              </a:rPr>
              <a:t>̆ главе изложен процесс построения </a:t>
            </a:r>
            <a:r>
              <a:rPr lang="ru-RU" sz="2200" dirty="0" err="1" smtClean="0">
                <a:effectLst/>
                <a:latin typeface="+mj-lt"/>
                <a:ea typeface="+mj-ea"/>
                <a:cs typeface="+mj-cs"/>
                <a:sym typeface="Helvetica Neue"/>
              </a:rPr>
              <a:t>прило</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жения</a:t>
            </a:r>
            <a:r>
              <a:rPr lang="ru-RU" sz="2200" dirty="0" smtClean="0">
                <a:effectLst/>
                <a:latin typeface="+mj-lt"/>
                <a:ea typeface="+mj-ea"/>
                <a:cs typeface="+mj-cs"/>
                <a:sym typeface="Helvetica Neue"/>
              </a:rPr>
              <a:t> или набора распространяемых</a:t>
            </a:r>
          </a:p>
          <a:p>
            <a:r>
              <a:rPr lang="ru-RU" sz="2200" dirty="0" smtClean="0">
                <a:effectLst/>
                <a:latin typeface="+mj-lt"/>
                <a:ea typeface="+mj-ea"/>
                <a:cs typeface="+mj-cs"/>
                <a:sym typeface="Helvetica Neue"/>
              </a:rPr>
              <a:t> компонентов (</a:t>
            </a:r>
            <a:r>
              <a:rPr lang="ru-RU" sz="2200" dirty="0" err="1" smtClean="0">
                <a:effectLst/>
                <a:latin typeface="+mj-lt"/>
                <a:ea typeface="+mj-ea"/>
                <a:cs typeface="+mj-cs"/>
                <a:sym typeface="Helvetica Neue"/>
              </a:rPr>
              <a:t>файлов</a:t>
            </a:r>
            <a:r>
              <a:rPr lang="ru-RU" sz="2200" dirty="0" smtClean="0">
                <a:effectLst/>
                <a:latin typeface="+mj-lt"/>
                <a:ea typeface="+mj-ea"/>
                <a:cs typeface="+mj-cs"/>
                <a:sym typeface="Helvetica Neue"/>
              </a:rPr>
              <a:t>), которые содержат типы (классы, структуры и т. п.), и затем объяснено, как выполняется приложение. </a:t>
            </a:r>
            <a:endParaRPr lang="ru-RU" sz="1200" dirty="0"/>
          </a:p>
        </p:txBody>
      </p:sp>
    </p:spTree>
    <p:extLst>
      <p:ext uri="{BB962C8B-B14F-4D97-AF65-F5344CB8AC3E}">
        <p14:creationId xmlns:p14="http://schemas.microsoft.com/office/powerpoint/2010/main" val="4242383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7479" marR="360679" lvl="0" algn="just"/>
            <a:r>
              <a:rPr lang="ru-RU" sz="2400" dirty="0" smtClean="0">
                <a:latin typeface="Calibri" panose="020F0502020204030204" pitchFamily="34" charset="0"/>
              </a:rPr>
              <a:t>управление памятью, загрузка сборок, безопасность, обработка исключений, синхронизация</a:t>
            </a:r>
            <a:endParaRPr lang="en-US" sz="2400" b="1" dirty="0" smtClean="0"/>
          </a:p>
          <a:p>
            <a:pPr marL="157479" marR="360679" lvl="0" algn="just"/>
            <a:r>
              <a:rPr lang="ru-RU" sz="2400" b="1" dirty="0" smtClean="0"/>
              <a:t>CLR содержит несколько компонентов, которые при запуске .NET </a:t>
            </a:r>
            <a:r>
              <a:rPr lang="ru-RU" sz="2400" b="1" dirty="0" err="1" smtClean="0"/>
              <a:t>Framework</a:t>
            </a:r>
            <a:r>
              <a:rPr lang="ru-RU" sz="2400" b="1" dirty="0" smtClean="0"/>
              <a:t> приложений выполняют следующие задачи:</a:t>
            </a:r>
          </a:p>
          <a:p>
            <a:pPr marL="327927" marR="360679" lvl="0" indent="-170447" algn="just">
              <a:buSzPct val="100000"/>
              <a:buChar char="•"/>
            </a:pPr>
            <a:r>
              <a:rPr lang="ru-RU" sz="2400" b="1" dirty="0" smtClean="0"/>
              <a:t>Загрузчик классов (</a:t>
            </a:r>
            <a:r>
              <a:rPr lang="ru-RU" sz="2400" b="1" dirty="0" err="1" smtClean="0"/>
              <a:t>Class</a:t>
            </a:r>
            <a:r>
              <a:rPr lang="ru-RU" sz="2400" b="1" dirty="0" smtClean="0"/>
              <a:t> </a:t>
            </a:r>
            <a:r>
              <a:rPr lang="ru-RU" sz="2400" b="1" dirty="0" err="1" smtClean="0"/>
              <a:t>Loader</a:t>
            </a:r>
            <a:r>
              <a:rPr lang="ru-RU" sz="2400" b="1" dirty="0" smtClean="0"/>
              <a:t>)</a:t>
            </a:r>
            <a:r>
              <a:rPr lang="ru-RU" sz="2400" dirty="0" smtClean="0"/>
              <a:t> находит и загружает все сборки, которые требуются приложению. Сборки к этому моменту будут уже скомпилированы в MSIL</a:t>
            </a:r>
          </a:p>
          <a:p>
            <a:pPr marL="327927" marR="360679" lvl="0" indent="-170447" algn="just">
              <a:buSzPct val="100000"/>
              <a:buChar char="•"/>
            </a:pPr>
            <a:r>
              <a:rPr lang="ru-RU" sz="2400" b="1" dirty="0" smtClean="0"/>
              <a:t>MSIL-</a:t>
            </a:r>
            <a:r>
              <a:rPr lang="ru-RU" sz="2400" b="1" dirty="0" err="1" smtClean="0"/>
              <a:t>to</a:t>
            </a:r>
            <a:r>
              <a:rPr lang="ru-RU" sz="2400" b="1" dirty="0" smtClean="0"/>
              <a:t>-</a:t>
            </a:r>
            <a:r>
              <a:rPr lang="ru-RU" sz="2400" b="1" dirty="0" err="1" smtClean="0"/>
              <a:t>native</a:t>
            </a:r>
            <a:r>
              <a:rPr lang="ru-RU" sz="2400" b="1" dirty="0" smtClean="0"/>
              <a:t> компилятор</a:t>
            </a:r>
            <a:r>
              <a:rPr lang="ru-RU" sz="2400" dirty="0" smtClean="0"/>
              <a:t> проверяет MSIL код, а затем компилирует все сборки в машинный код, готовый к исполнению</a:t>
            </a:r>
          </a:p>
          <a:p>
            <a:pPr marL="327927" marR="360679" lvl="0" indent="-170447" algn="just">
              <a:buSzPct val="100000"/>
              <a:buChar char="•"/>
            </a:pPr>
            <a:r>
              <a:rPr lang="ru-RU" sz="2400" b="1" dirty="0" err="1" smtClean="0"/>
              <a:t>Code</a:t>
            </a:r>
            <a:r>
              <a:rPr lang="ru-RU" sz="2400" b="1" dirty="0" smtClean="0"/>
              <a:t> </a:t>
            </a:r>
            <a:r>
              <a:rPr lang="ru-RU" sz="2400" b="1" dirty="0" err="1" smtClean="0"/>
              <a:t>Manager</a:t>
            </a:r>
            <a:r>
              <a:rPr lang="ru-RU" sz="2400" dirty="0" smtClean="0"/>
              <a:t> загружает исполняемую сборку и запускает метод </a:t>
            </a:r>
            <a:r>
              <a:rPr lang="ru-RU" sz="2400" dirty="0" err="1" smtClean="0"/>
              <a:t>Main</a:t>
            </a:r>
            <a:endParaRPr lang="ru-RU" sz="2400" dirty="0" smtClean="0"/>
          </a:p>
          <a:p>
            <a:pPr marL="327927" marR="360679" lvl="0" indent="-170447" algn="just">
              <a:buSzPct val="100000"/>
              <a:buChar char="•"/>
            </a:pPr>
            <a:r>
              <a:rPr lang="ru-RU" sz="2400" b="1" dirty="0" err="1" smtClean="0"/>
              <a:t>Garbage</a:t>
            </a:r>
            <a:r>
              <a:rPr lang="ru-RU" sz="2400" b="1" dirty="0" smtClean="0"/>
              <a:t> </a:t>
            </a:r>
            <a:r>
              <a:rPr lang="ru-RU" sz="2400" b="1" dirty="0" err="1" smtClean="0"/>
              <a:t>Collector</a:t>
            </a:r>
            <a:r>
              <a:rPr lang="ru-RU" sz="2400" dirty="0" smtClean="0"/>
              <a:t> обеспечивает автоматическое управление памятью жизни всех объектов, которые создает приложение</a:t>
            </a:r>
          </a:p>
          <a:p>
            <a:pPr marL="327927" marR="360679" lvl="0" indent="-170447" algn="just">
              <a:buSzPct val="100000"/>
              <a:buChar char="•"/>
            </a:pPr>
            <a:r>
              <a:rPr lang="ru-RU" sz="2400" b="1" dirty="0" err="1" smtClean="0"/>
              <a:t>Exception</a:t>
            </a:r>
            <a:r>
              <a:rPr lang="ru-RU" sz="2400" b="1" dirty="0" smtClean="0"/>
              <a:t> </a:t>
            </a:r>
            <a:r>
              <a:rPr lang="ru-RU" sz="2400" b="1" dirty="0" err="1" smtClean="0"/>
              <a:t>Manager</a:t>
            </a:r>
            <a:r>
              <a:rPr lang="ru-RU" sz="2400" dirty="0" smtClean="0"/>
              <a:t> предоставляет структурированную обработку исключений для .NET приложений, которая интегрирована с структурированной обработкой исключений </a:t>
            </a:r>
            <a:r>
              <a:rPr lang="ru-RU" sz="2400" dirty="0" err="1" smtClean="0"/>
              <a:t>Windows</a:t>
            </a:r>
            <a:endParaRPr lang="ru-RU" sz="2400" dirty="0" smtClean="0"/>
          </a:p>
          <a:p>
            <a:endParaRPr lang="en-US" dirty="0"/>
          </a:p>
        </p:txBody>
      </p:sp>
    </p:spTree>
    <p:extLst>
      <p:ext uri="{BB962C8B-B14F-4D97-AF65-F5344CB8AC3E}">
        <p14:creationId xmlns:p14="http://schemas.microsoft.com/office/powerpoint/2010/main" val="1025125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ru-RU" dirty="0" smtClean="0"/>
              <a:t>Основными компонентами CLR являются</a:t>
            </a:r>
            <a:endParaRPr lang="en-US" dirty="0" smtClean="0"/>
          </a:p>
          <a:p>
            <a:r>
              <a:rPr lang="ru-RU" dirty="0" smtClean="0"/>
              <a:t>загрузчик классов</a:t>
            </a:r>
            <a:endParaRPr lang="en-US" dirty="0" smtClean="0"/>
          </a:p>
          <a:p>
            <a:r>
              <a:rPr lang="ru-RU" dirty="0" smtClean="0"/>
              <a:t>верификатор</a:t>
            </a:r>
            <a:endParaRPr lang="en-US" dirty="0" smtClean="0"/>
          </a:p>
          <a:p>
            <a:r>
              <a:rPr lang="ru-RU" dirty="0" smtClean="0"/>
              <a:t>JIТ-компиляторы</a:t>
            </a:r>
            <a:endParaRPr lang="en-US" dirty="0" smtClean="0"/>
          </a:p>
          <a:p>
            <a:r>
              <a:rPr lang="ru-RU" dirty="0" smtClean="0"/>
              <a:t>средства поддержки исполнения, такие как управление кодом, безопасностью, сборка мусора, управление исключениями, отладкой, </a:t>
            </a:r>
            <a:r>
              <a:rPr lang="ru-RU" dirty="0" err="1" smtClean="0"/>
              <a:t>маршалингом</a:t>
            </a:r>
            <a:r>
              <a:rPr lang="ru-RU" dirty="0" smtClean="0"/>
              <a:t>, потоками и т. д.</a:t>
            </a:r>
            <a:endParaRPr lang="en-US" dirty="0" smtClean="0"/>
          </a:p>
          <a:p>
            <a:pPr marL="157479" marR="360679" lvl="0" algn="just"/>
            <a:r>
              <a:rPr lang="ru-RU" sz="2400" b="1" dirty="0" smtClean="0"/>
              <a:t>CLR содержит несколько компонентов, которые при запуске .NET </a:t>
            </a:r>
            <a:r>
              <a:rPr lang="ru-RU" sz="2400" b="1" dirty="0" err="1" smtClean="0"/>
              <a:t>Framework</a:t>
            </a:r>
            <a:r>
              <a:rPr lang="ru-RU" sz="2400" b="1" dirty="0" smtClean="0"/>
              <a:t> приложений выполняют следующие задачи:</a:t>
            </a:r>
          </a:p>
          <a:p>
            <a:pPr marL="327927" marR="360679" lvl="0" indent="-170447" algn="just">
              <a:buSzPct val="100000"/>
              <a:buChar char="•"/>
            </a:pPr>
            <a:r>
              <a:rPr lang="ru-RU" sz="2400" b="1" dirty="0" smtClean="0"/>
              <a:t>Загрузчик классов (</a:t>
            </a:r>
            <a:r>
              <a:rPr lang="ru-RU" sz="2400" b="1" dirty="0" err="1" smtClean="0"/>
              <a:t>Class</a:t>
            </a:r>
            <a:r>
              <a:rPr lang="ru-RU" sz="2400" b="1" dirty="0" smtClean="0"/>
              <a:t> </a:t>
            </a:r>
            <a:r>
              <a:rPr lang="ru-RU" sz="2400" b="1" dirty="0" err="1" smtClean="0"/>
              <a:t>Loader</a:t>
            </a:r>
            <a:r>
              <a:rPr lang="ru-RU" sz="2400" b="1" dirty="0" smtClean="0"/>
              <a:t>)</a:t>
            </a:r>
            <a:r>
              <a:rPr lang="ru-RU" sz="2400" dirty="0" smtClean="0"/>
              <a:t> находит и загружает все сборки, которые требуются приложению. Сборки к этому моменту будут уже скомпилированы в MSIL</a:t>
            </a:r>
          </a:p>
          <a:p>
            <a:pPr marL="327927" marR="360679" lvl="0" indent="-170447" algn="just">
              <a:buSzPct val="100000"/>
              <a:buChar char="•"/>
            </a:pPr>
            <a:r>
              <a:rPr lang="ru-RU" sz="2400" b="1" dirty="0" smtClean="0"/>
              <a:t>MSIL-</a:t>
            </a:r>
            <a:r>
              <a:rPr lang="ru-RU" sz="2400" b="1" dirty="0" err="1" smtClean="0"/>
              <a:t>to</a:t>
            </a:r>
            <a:r>
              <a:rPr lang="ru-RU" sz="2400" b="1" dirty="0" smtClean="0"/>
              <a:t>-</a:t>
            </a:r>
            <a:r>
              <a:rPr lang="ru-RU" sz="2400" b="1" dirty="0" err="1" smtClean="0"/>
              <a:t>native</a:t>
            </a:r>
            <a:r>
              <a:rPr lang="ru-RU" sz="2400" b="1" dirty="0" smtClean="0"/>
              <a:t> компилятор</a:t>
            </a:r>
            <a:r>
              <a:rPr lang="ru-RU" sz="2400" dirty="0" smtClean="0"/>
              <a:t> проверяет MSIL код, а затем компилирует все сборки в машинный код, готовый к исполнению</a:t>
            </a:r>
          </a:p>
          <a:p>
            <a:pPr marL="327927" marR="360679" lvl="0" indent="-170447" algn="just">
              <a:buSzPct val="100000"/>
              <a:buChar char="•"/>
            </a:pPr>
            <a:r>
              <a:rPr lang="ru-RU" sz="2400" b="1" dirty="0" err="1" smtClean="0"/>
              <a:t>Code</a:t>
            </a:r>
            <a:r>
              <a:rPr lang="ru-RU" sz="2400" b="1" dirty="0" smtClean="0"/>
              <a:t> </a:t>
            </a:r>
            <a:r>
              <a:rPr lang="ru-RU" sz="2400" b="1" dirty="0" err="1" smtClean="0"/>
              <a:t>Manager</a:t>
            </a:r>
            <a:r>
              <a:rPr lang="ru-RU" sz="2400" dirty="0" smtClean="0"/>
              <a:t> загружает исполняемую сборку и запускает метод </a:t>
            </a:r>
            <a:r>
              <a:rPr lang="ru-RU" sz="2400" dirty="0" err="1" smtClean="0"/>
              <a:t>Main</a:t>
            </a:r>
            <a:endParaRPr lang="ru-RU" sz="2400" dirty="0" smtClean="0"/>
          </a:p>
          <a:p>
            <a:pPr marL="327927" marR="360679" lvl="0" indent="-170447" algn="just">
              <a:buSzPct val="100000"/>
              <a:buChar char="•"/>
            </a:pPr>
            <a:r>
              <a:rPr lang="ru-RU" sz="2400" b="1" dirty="0" err="1" smtClean="0"/>
              <a:t>Garbage</a:t>
            </a:r>
            <a:r>
              <a:rPr lang="ru-RU" sz="2400" b="1" dirty="0" smtClean="0"/>
              <a:t> </a:t>
            </a:r>
            <a:r>
              <a:rPr lang="ru-RU" sz="2400" b="1" dirty="0" err="1" smtClean="0"/>
              <a:t>Collector</a:t>
            </a:r>
            <a:r>
              <a:rPr lang="ru-RU" sz="2400" dirty="0" smtClean="0"/>
              <a:t> обеспечивает автоматическое управление памятью жизни всех объектов, которые создает приложение</a:t>
            </a:r>
          </a:p>
          <a:p>
            <a:pPr marL="327927" marR="360679" lvl="0" indent="-170447" algn="just">
              <a:buSzPct val="100000"/>
              <a:buChar char="•"/>
            </a:pPr>
            <a:r>
              <a:rPr lang="ru-RU" sz="2400" b="1" dirty="0" err="1" smtClean="0"/>
              <a:t>Exception</a:t>
            </a:r>
            <a:r>
              <a:rPr lang="ru-RU" sz="2400" b="1" dirty="0" smtClean="0"/>
              <a:t> </a:t>
            </a:r>
            <a:r>
              <a:rPr lang="ru-RU" sz="2400" b="1" dirty="0" err="1" smtClean="0"/>
              <a:t>Manager</a:t>
            </a:r>
            <a:r>
              <a:rPr lang="ru-RU" sz="2400" dirty="0" smtClean="0"/>
              <a:t> предоставляет структурированную обработку исключений для .NET приложений, которая интегрирована с структурированной обработкой исключений </a:t>
            </a:r>
            <a:r>
              <a:rPr lang="ru-RU" sz="2400" dirty="0" err="1" smtClean="0"/>
              <a:t>Windows</a:t>
            </a:r>
            <a:endParaRPr lang="ru-RU" sz="2400" dirty="0" smtClean="0"/>
          </a:p>
          <a:p>
            <a:endParaRPr lang="en-US" dirty="0"/>
          </a:p>
        </p:txBody>
      </p:sp>
    </p:spTree>
    <p:extLst>
      <p:ext uri="{BB962C8B-B14F-4D97-AF65-F5344CB8AC3E}">
        <p14:creationId xmlns:p14="http://schemas.microsoft.com/office/powerpoint/2010/main" val="1472576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endParaRPr lang="ru-RU" sz="2200" dirty="0" smtClean="0">
              <a:effectLst/>
              <a:latin typeface="+mj-lt"/>
              <a:ea typeface="+mj-ea"/>
              <a:cs typeface="+mj-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en-US" sz="2200" dirty="0" smtClean="0">
                <a:effectLst/>
                <a:latin typeface="+mj-lt"/>
                <a:ea typeface="+mj-ea"/>
                <a:cs typeface="+mj-cs"/>
                <a:sym typeface="Helvetica Neue"/>
              </a:rPr>
              <a:t>PE/COFF file format, which stands for Portable Executable, Common Object File Format.</a:t>
            </a:r>
            <a:endParaRPr lang="ru-RU" sz="2200" dirty="0" smtClean="0">
              <a:effectLst/>
              <a:latin typeface="+mj-lt"/>
              <a:ea typeface="+mj-ea"/>
              <a:cs typeface="+mj-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ru-RU" sz="2200" dirty="0" smtClean="0">
                <a:effectLst/>
                <a:latin typeface="+mj-lt"/>
                <a:ea typeface="+mj-ea"/>
                <a:cs typeface="+mj-cs"/>
                <a:sym typeface="Helvetica Neue"/>
              </a:rPr>
              <a:t>IL является стековым языком; это означает, что все его инструкции заносят операнды в исполнительный</a:t>
            </a:r>
            <a:r>
              <a:rPr lang="ru-RU" sz="2200" baseline="0" dirty="0" smtClean="0">
                <a:effectLst/>
                <a:latin typeface="+mj-lt"/>
                <a:ea typeface="+mj-ea"/>
                <a:cs typeface="+mj-cs"/>
                <a:sym typeface="Helvetica Neue"/>
              </a:rPr>
              <a:t> </a:t>
            </a:r>
            <a:r>
              <a:rPr lang="ru-RU" sz="2200" dirty="0" smtClean="0">
                <a:effectLst/>
                <a:latin typeface="+mj-lt"/>
                <a:ea typeface="+mj-ea"/>
                <a:cs typeface="+mj-cs"/>
                <a:sym typeface="Helvetica Neue"/>
              </a:rPr>
              <a:t>стек </a:t>
            </a:r>
            <a:r>
              <a:rPr lang="ru-RU" sz="2200" baseline="0" dirty="0" smtClean="0">
                <a:effectLst/>
                <a:latin typeface="+mj-lt"/>
                <a:ea typeface="+mj-ea"/>
                <a:cs typeface="+mj-cs"/>
                <a:sym typeface="Helvetica Neue"/>
              </a:rPr>
              <a:t> (</a:t>
            </a:r>
            <a:r>
              <a:rPr lang="en-US" sz="2200" baseline="0" dirty="0" err="1" smtClean="0">
                <a:effectLst/>
                <a:latin typeface="+mj-lt"/>
                <a:ea typeface="+mj-ea"/>
                <a:cs typeface="+mj-cs"/>
                <a:sym typeface="Helvetica Neue"/>
              </a:rPr>
              <a:t>stek</a:t>
            </a:r>
            <a:r>
              <a:rPr lang="en-US" sz="2200" baseline="0" dirty="0" smtClean="0">
                <a:effectLst/>
                <a:latin typeface="+mj-lt"/>
                <a:ea typeface="+mj-ea"/>
                <a:cs typeface="+mj-cs"/>
                <a:sym typeface="Helvetica Neue"/>
              </a:rPr>
              <a:t> evaluation</a:t>
            </a:r>
            <a:r>
              <a:rPr lang="ru-RU" sz="2200" dirty="0" smtClean="0">
                <a:effectLst/>
                <a:latin typeface="+mj-lt"/>
                <a:ea typeface="+mj-ea"/>
                <a:cs typeface="+mj-cs"/>
                <a:sym typeface="Helvetica Neue"/>
              </a:rPr>
              <a:t>) и извлекают результаты из стека. IL не содержит инструкций для работы с регистрами, и это упрощает создание новых языков и компиляторов, генерирующих код для CLR. </a:t>
            </a:r>
            <a:endParaRPr lang="en-US" sz="2200" dirty="0" smtClean="0">
              <a:effectLst/>
              <a:latin typeface="+mj-lt"/>
              <a:ea typeface="+mj-ea"/>
              <a:cs typeface="+mj-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endParaRPr lang="ru-RU" sz="2200" baseline="0" dirty="0" smtClean="0">
              <a:effectLst/>
              <a:latin typeface="+mj-lt"/>
              <a:ea typeface="+mj-ea"/>
              <a:cs typeface="+mj-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en-US" sz="2200" baseline="0" dirty="0" err="1" smtClean="0">
                <a:effectLst/>
                <a:latin typeface="+mj-lt"/>
                <a:ea typeface="+mj-ea"/>
                <a:cs typeface="+mj-cs"/>
                <a:sym typeface="Helvetica Neue"/>
              </a:rPr>
              <a:t>П</a:t>
            </a:r>
            <a:r>
              <a:rPr lang="ru-RU" sz="2200" dirty="0" err="1" smtClean="0">
                <a:effectLst/>
                <a:latin typeface="+mj-lt"/>
                <a:ea typeface="+mj-ea"/>
                <a:cs typeface="+mj-cs"/>
                <a:sym typeface="Helvetica Neue"/>
              </a:rPr>
              <a:t>реимущество</a:t>
            </a:r>
            <a:r>
              <a:rPr lang="ru-RU" sz="2200" dirty="0" smtClean="0">
                <a:effectLst/>
                <a:latin typeface="+mj-lt"/>
                <a:ea typeface="+mj-ea"/>
                <a:cs typeface="+mj-cs"/>
                <a:sym typeface="Helvetica Neue"/>
              </a:rPr>
              <a:t> IL-кода состоит даже не в том, что он абстрагирует разработчика от конкретного процессора </a:t>
            </a:r>
          </a:p>
          <a:p>
            <a:pPr marL="0" marR="0" indent="0" defTabSz="457200" eaLnBrk="1" fontAlgn="auto" latinLnBrk="0" hangingPunct="1">
              <a:lnSpc>
                <a:spcPct val="117999"/>
              </a:lnSpc>
              <a:spcBef>
                <a:spcPts val="0"/>
              </a:spcBef>
              <a:spcAft>
                <a:spcPts val="0"/>
              </a:spcAft>
              <a:buClrTx/>
              <a:buSzTx/>
              <a:buFontTx/>
              <a:buNone/>
              <a:tabLst/>
              <a:defRPr/>
            </a:pPr>
            <a:r>
              <a:rPr lang="ru-RU" sz="2200" dirty="0" smtClean="0">
                <a:effectLst/>
                <a:latin typeface="+mj-lt"/>
                <a:ea typeface="+mj-ea"/>
                <a:cs typeface="+mj-cs"/>
                <a:sym typeface="Helvetica Neue"/>
              </a:rPr>
              <a:t>В процессе компиляции IL в машинные инструкции CLR выполняется процедура, называемая </a:t>
            </a:r>
            <a:r>
              <a:rPr lang="ru-RU" sz="2200" i="1" dirty="0" err="1" smtClean="0">
                <a:effectLst/>
                <a:latin typeface="+mj-lt"/>
                <a:ea typeface="+mj-ea"/>
                <a:cs typeface="+mj-cs"/>
                <a:sym typeface="Helvetica Neue"/>
              </a:rPr>
              <a:t>верификациеи</a:t>
            </a:r>
            <a:r>
              <a:rPr lang="ru-RU" sz="2200" i="1" dirty="0" smtClean="0">
                <a:effectLst/>
                <a:latin typeface="+mj-lt"/>
                <a:ea typeface="+mj-ea"/>
                <a:cs typeface="+mj-cs"/>
                <a:sym typeface="Helvetica Neue"/>
              </a:rPr>
              <a:t>̆ </a:t>
            </a:r>
            <a:r>
              <a:rPr lang="ru-RU" sz="2200" dirty="0" smtClean="0">
                <a:effectLst/>
                <a:latin typeface="+mj-lt"/>
                <a:ea typeface="+mj-ea"/>
                <a:cs typeface="+mj-cs"/>
                <a:sym typeface="Helvetica Neue"/>
              </a:rPr>
              <a:t>— анализ высокоуровневого кода IL и проверка безопасности всех операций. Например, верификация убеждается в том, что </a:t>
            </a:r>
            <a:r>
              <a:rPr lang="ru-RU" sz="2200" dirty="0" err="1" smtClean="0">
                <a:effectLst/>
                <a:latin typeface="+mj-lt"/>
                <a:ea typeface="+mj-ea"/>
                <a:cs typeface="+mj-cs"/>
                <a:sym typeface="Helvetica Neue"/>
              </a:rPr>
              <a:t>каждыи</a:t>
            </a:r>
            <a:r>
              <a:rPr lang="ru-RU" sz="2200" dirty="0" smtClean="0">
                <a:effectLst/>
                <a:latin typeface="+mj-lt"/>
                <a:ea typeface="+mj-ea"/>
                <a:cs typeface="+mj-cs"/>
                <a:sym typeface="Helvetica Neue"/>
              </a:rPr>
              <a:t>̆ метод вызывается с правильным количеством параметров, что все передаваемые параметры имеют </a:t>
            </a:r>
            <a:r>
              <a:rPr lang="ru-RU" sz="2200" dirty="0" err="1" smtClean="0">
                <a:effectLst/>
                <a:latin typeface="+mj-lt"/>
                <a:ea typeface="+mj-ea"/>
                <a:cs typeface="+mj-cs"/>
                <a:sym typeface="Helvetica Neue"/>
              </a:rPr>
              <a:t>правильныи</a:t>
            </a:r>
            <a:r>
              <a:rPr lang="ru-RU" sz="2200" dirty="0" smtClean="0">
                <a:effectLst/>
                <a:latin typeface="+mj-lt"/>
                <a:ea typeface="+mj-ea"/>
                <a:cs typeface="+mj-cs"/>
                <a:sym typeface="Helvetica Neue"/>
              </a:rPr>
              <a:t>̆ тип, что возвращаемое значение каждого метода используется правильно, что </a:t>
            </a:r>
            <a:r>
              <a:rPr lang="ru-RU" sz="2200" dirty="0" err="1" smtClean="0">
                <a:effectLst/>
                <a:latin typeface="+mj-lt"/>
                <a:ea typeface="+mj-ea"/>
                <a:cs typeface="+mj-cs"/>
                <a:sym typeface="Helvetica Neue"/>
              </a:rPr>
              <a:t>каждыи</a:t>
            </a:r>
            <a:r>
              <a:rPr lang="ru-RU" sz="2200" dirty="0" smtClean="0">
                <a:effectLst/>
                <a:latin typeface="+mj-lt"/>
                <a:ea typeface="+mj-ea"/>
                <a:cs typeface="+mj-cs"/>
                <a:sym typeface="Helvetica Neue"/>
              </a:rPr>
              <a:t>̆ метод содержит инструкцию </a:t>
            </a:r>
            <a:r>
              <a:rPr lang="ru-RU" sz="2200" dirty="0" err="1" smtClean="0">
                <a:effectLst/>
                <a:latin typeface="+mj-lt"/>
                <a:ea typeface="+mj-ea"/>
                <a:cs typeface="+mj-cs"/>
                <a:sym typeface="Helvetica Neue"/>
              </a:rPr>
              <a:t>return</a:t>
            </a:r>
            <a:r>
              <a:rPr lang="ru-RU" sz="2200" dirty="0" smtClean="0">
                <a:effectLst/>
                <a:latin typeface="+mj-lt"/>
                <a:ea typeface="+mj-ea"/>
                <a:cs typeface="+mj-cs"/>
                <a:sym typeface="Helvetica Neue"/>
              </a:rPr>
              <a:t> и т. д. Вся информация о методах и типах, используемая в процессе верификации, хранится в метаданных управляемого модуля. </a:t>
            </a:r>
            <a:endParaRPr lang="ru-RU" dirty="0" smtClean="0"/>
          </a:p>
          <a:p>
            <a:pPr marL="0" marR="0" indent="0" defTabSz="457200" eaLnBrk="1" fontAlgn="auto" latinLnBrk="0" hangingPunct="1">
              <a:lnSpc>
                <a:spcPct val="117999"/>
              </a:lnSpc>
              <a:spcBef>
                <a:spcPts val="0"/>
              </a:spcBef>
              <a:spcAft>
                <a:spcPts val="0"/>
              </a:spcAft>
              <a:buClrTx/>
              <a:buSzTx/>
              <a:buFontTx/>
              <a:buNone/>
              <a:tabLst/>
              <a:defRPr/>
            </a:pPr>
            <a:endParaRPr lang="ru-RU" dirty="0" smtClean="0"/>
          </a:p>
          <a:p>
            <a:pPr marL="0" marR="0" indent="0" defTabSz="457200" eaLnBrk="1" fontAlgn="auto" latinLnBrk="0" hangingPunct="1">
              <a:lnSpc>
                <a:spcPct val="117999"/>
              </a:lnSpc>
              <a:spcBef>
                <a:spcPts val="0"/>
              </a:spcBef>
              <a:spcAft>
                <a:spcPts val="0"/>
              </a:spcAft>
              <a:buClrTx/>
              <a:buSzTx/>
              <a:buFontTx/>
              <a:buNone/>
              <a:tabLst/>
              <a:defRPr/>
            </a:pPr>
            <a:endParaRPr lang="ru-RU" dirty="0" smtClean="0"/>
          </a:p>
        </p:txBody>
      </p:sp>
    </p:spTree>
    <p:extLst>
      <p:ext uri="{BB962C8B-B14F-4D97-AF65-F5344CB8AC3E}">
        <p14:creationId xmlns:p14="http://schemas.microsoft.com/office/powerpoint/2010/main" val="41725615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www.telerik.com</a:t>
            </a:r>
            <a:r>
              <a:rPr lang="en-US" dirty="0" smtClean="0"/>
              <a:t>/blogs/understanding-net-just-in-time-compilation</a:t>
            </a:r>
            <a:endParaRPr lang="en-US" dirty="0"/>
          </a:p>
        </p:txBody>
      </p:sp>
    </p:spTree>
    <p:extLst>
      <p:ext uri="{BB962C8B-B14F-4D97-AF65-F5344CB8AC3E}">
        <p14:creationId xmlns:p14="http://schemas.microsoft.com/office/powerpoint/2010/main" val="2094836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prstGeom prst="rect">
            <a:avLst/>
          </a:prstGeom>
        </p:spPr>
        <p:txBody>
          <a:bodyPr/>
          <a:lstStyle/>
          <a:p>
            <a:pPr lvl="0"/>
            <a:endParaRPr/>
          </a:p>
        </p:txBody>
      </p:sp>
      <p:sp>
        <p:nvSpPr>
          <p:cNvPr id="278" name="Shape 278"/>
          <p:cNvSpPr>
            <a:spLocks noGrp="1"/>
          </p:cNvSpPr>
          <p:nvPr>
            <p:ph type="body" sz="quarter" idx="1"/>
          </p:nvPr>
        </p:nvSpPr>
        <p:spPr>
          <a:prstGeom prst="rect">
            <a:avLst/>
          </a:prstGeom>
        </p:spPr>
        <p:txBody>
          <a:bodyPr/>
          <a:lstStyle/>
          <a:p>
            <a:pPr lvl="0">
              <a:lnSpc>
                <a:spcPct val="100000"/>
              </a:lnSpc>
              <a:defRPr sz="1800"/>
            </a:pPr>
            <a:r>
              <a:rPr sz="1600"/>
              <a:t>Непосредственно перед исполнением метода Main среда CLR находит все типы данных, на которые ссылается программный код метода Main. При этом CLR выделяет внутренние структуры данных, используемые для управления доступом к типам, на которые есть ссылки. На рис. 1.4 метод Main ссылается на единственный тип — Console, и среда CLR выделяет единственную внутреннюю структуру. Эта внутренняя структура данных содержит по одной записи для каждого метода, определенного в типе Console. Каждая запись содержит адрес, по которому можно найти реализацию метода. При инициализации этой структуры CLR заносит в каждую запись адрес внутренней недокументированной функции, содержащейся в самой среде CLR. Я обозначаю эту функцию JITCompiler . Когда метод Main первый раз обращается к методу WriteLine, вызывается функция JITCompiler. Она отвечает за компиляцию IL-кода вызываемого метода в собственные команды процессора. Поскольку IL-код компилируется непосред- ственно перед выполнением («just in time»), этот компонент CLR часто называют JIT-компилятором. </a:t>
            </a:r>
          </a:p>
          <a:p>
            <a:pPr lvl="0">
              <a:lnSpc>
                <a:spcPct val="100000"/>
              </a:lnSpc>
              <a:defRPr sz="1800"/>
            </a:pPr>
            <a:r>
              <a:rPr sz="1600"/>
              <a:t>Функции JITCompiler известен вызываемый метод и тип, в котором он определен. JITCompiler ищет в метаданных соответствующей сборки IL-код вызываемого метода. Затем JITCompiler проверяет и компилирует IL-код в машинные команды, которые сохраняются в динамически выделенном блоке памяти. После этого JITCompiler возвращается к структуре внутренних данных типа, созданной средой CLR, и заменяет адрес вызываемого метода адресом блока памяти, содержащего готовые машинные команды. В завершение JITCompiler передает управление коду в этом блоке памяти. Этот программный код является реализацией метода WriteLine (вариант этого метода с параметром String). Из этого метода управление возвращается в метод Main, который продолжает выполнение в обычном порядке. </a:t>
            </a:r>
          </a:p>
          <a:p>
            <a:pPr lvl="0">
              <a:lnSpc>
                <a:spcPct val="100000"/>
              </a:lnSpc>
              <a:defRPr sz="1800"/>
            </a:pPr>
            <a:endParaRPr sz="1600"/>
          </a:p>
          <a:p>
            <a:pPr lvl="0">
              <a:lnSpc>
                <a:spcPct val="100000"/>
              </a:lnSpc>
              <a:defRPr sz="1800"/>
            </a:pPr>
            <a:endParaRPr sz="1600"/>
          </a:p>
        </p:txBody>
      </p:sp>
    </p:spTree>
    <p:extLst>
      <p:ext uri="{BB962C8B-B14F-4D97-AF65-F5344CB8AC3E}">
        <p14:creationId xmlns:p14="http://schemas.microsoft.com/office/powerpoint/2010/main" val="67874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Shape 287"/>
          <p:cNvSpPr>
            <a:spLocks noGrp="1" noRot="1" noChangeAspect="1"/>
          </p:cNvSpPr>
          <p:nvPr>
            <p:ph type="sldImg"/>
          </p:nvPr>
        </p:nvSpPr>
        <p:spPr>
          <a:prstGeom prst="rect">
            <a:avLst/>
          </a:prstGeom>
        </p:spPr>
        <p:txBody>
          <a:bodyPr/>
          <a:lstStyle/>
          <a:p>
            <a:pPr lvl="0"/>
            <a:endParaRPr/>
          </a:p>
        </p:txBody>
      </p:sp>
      <p:sp>
        <p:nvSpPr>
          <p:cNvPr id="288" name="Shape 288"/>
          <p:cNvSpPr>
            <a:spLocks noGrp="1"/>
          </p:cNvSpPr>
          <p:nvPr>
            <p:ph type="body" sz="quarter" idx="1"/>
          </p:nvPr>
        </p:nvSpPr>
        <p:spPr>
          <a:prstGeom prst="rect">
            <a:avLst/>
          </a:prstGeom>
        </p:spPr>
        <p:txBody>
          <a:bodyPr/>
          <a:lstStyle>
            <a:lvl1pPr>
              <a:lnSpc>
                <a:spcPct val="100000"/>
              </a:lnSpc>
              <a:defRPr sz="1600"/>
            </a:lvl1pPr>
          </a:lstStyle>
          <a:p>
            <a:pPr lvl="0">
              <a:defRPr sz="1800"/>
            </a:pPr>
            <a:r>
              <a:rPr sz="1600"/>
              <a:t>Рассмотрим повторное обращение метода Main к методу WriteLine. К этому моменту код метода WriteLine уже проверен и скомпилирован, так что обращение к блоку памяти производится напрямую, без вызова JITCompiler. Отработав, метод WriteLine возвращает управление методу Main.</a:t>
            </a:r>
          </a:p>
        </p:txBody>
      </p:sp>
    </p:spTree>
    <p:extLst>
      <p:ext uri="{BB962C8B-B14F-4D97-AF65-F5344CB8AC3E}">
        <p14:creationId xmlns:p14="http://schemas.microsoft.com/office/powerpoint/2010/main" val="1561812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ext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4"/>
          <p:cNvSpPr>
            <a:spLocks noGrp="1"/>
          </p:cNvSpPr>
          <p:nvPr>
            <p:ph type="body" sz="quarter" idx="10" hasCustomPrompt="1"/>
          </p:nvPr>
        </p:nvSpPr>
        <p:spPr>
          <a:xfrm>
            <a:off x="296214" y="1889830"/>
            <a:ext cx="8500056" cy="993073"/>
          </a:xfrm>
          <a:prstGeom prst="rect">
            <a:avLst/>
          </a:prstGeom>
        </p:spPr>
        <p:txBody>
          <a:bodyPr lIns="68580" tIns="0" rIns="68580" bIns="34290">
            <a:noAutofit/>
          </a:bodyPr>
          <a:lstStyle>
            <a:lvl1pPr marL="0" indent="0">
              <a:lnSpc>
                <a:spcPct val="85000"/>
              </a:lnSpc>
              <a:spcBef>
                <a:spcPts val="0"/>
              </a:spcBef>
              <a:buNone/>
              <a:defRPr sz="4100" kern="0" cap="all" spc="-75" baseline="0">
                <a:solidFill>
                  <a:schemeClr val="bg1"/>
                </a:solidFill>
                <a:latin typeface="Arial Black"/>
                <a:cs typeface="Arial Black"/>
              </a:defRPr>
            </a:lvl1pPr>
          </a:lstStyle>
          <a:p>
            <a:pPr lvl="0"/>
            <a:r>
              <a:rPr lang="en-US" dirty="0" smtClean="0"/>
              <a:t>Click to add title</a:t>
            </a:r>
            <a:endParaRPr lang="en-US" dirty="0"/>
          </a:p>
        </p:txBody>
      </p:sp>
      <p:sp>
        <p:nvSpPr>
          <p:cNvPr id="9" name="Text Placeholder 5"/>
          <p:cNvSpPr>
            <a:spLocks noGrp="1"/>
          </p:cNvSpPr>
          <p:nvPr>
            <p:ph type="body" sz="quarter" idx="11" hasCustomPrompt="1"/>
          </p:nvPr>
        </p:nvSpPr>
        <p:spPr>
          <a:xfrm>
            <a:off x="296214" y="3561899"/>
            <a:ext cx="3688382" cy="370101"/>
          </a:xfrm>
          <a:prstGeom prst="rect">
            <a:avLst/>
          </a:prstGeom>
          <a:noFill/>
          <a:ln>
            <a:noFill/>
          </a:ln>
        </p:spPr>
        <p:txBody>
          <a:bodyPr wrap="none" lIns="68580" tIns="27432" rIns="68580" bIns="34290">
            <a:spAutoFit/>
          </a:bodyPr>
          <a:lstStyle>
            <a:lvl1pPr marL="0" indent="0">
              <a:spcBef>
                <a:spcPts val="0"/>
              </a:spcBef>
              <a:buFontTx/>
              <a:buNone/>
              <a:defRPr sz="2000" cap="all" baseline="0">
                <a:solidFill>
                  <a:srgbClr val="FFFFFF"/>
                </a:solidFill>
                <a:latin typeface="Arial Black"/>
                <a:cs typeface="Arial Black"/>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en-US" dirty="0" smtClean="0"/>
              <a:t>CLICK TO ADD SUBTITLE</a:t>
            </a:r>
            <a:endParaRPr lang="en-US" dirty="0"/>
          </a:p>
        </p:txBody>
      </p:sp>
      <p:sp>
        <p:nvSpPr>
          <p:cNvPr id="11" name="Text Placeholder 11"/>
          <p:cNvSpPr>
            <a:spLocks noGrp="1"/>
          </p:cNvSpPr>
          <p:nvPr>
            <p:ph type="body" sz="quarter" idx="17" hasCustomPrompt="1"/>
          </p:nvPr>
        </p:nvSpPr>
        <p:spPr>
          <a:xfrm>
            <a:off x="296214" y="5459487"/>
            <a:ext cx="3820664" cy="373063"/>
          </a:xfrm>
          <a:prstGeom prst="rect">
            <a:avLst/>
          </a:prstGeom>
        </p:spPr>
        <p:txBody>
          <a:bodyPr lIns="68580" tIns="34290" rIns="68580" bIns="34290">
            <a:noAutofit/>
          </a:bodyPr>
          <a:lstStyle>
            <a:lvl1pPr marL="0" indent="0">
              <a:buNone/>
              <a:defRPr sz="2000" b="1" baseline="0">
                <a:solidFill>
                  <a:schemeClr val="bg1"/>
                </a:solidFill>
              </a:defRPr>
            </a:lvl1pPr>
          </a:lstStyle>
          <a:p>
            <a:pPr lvl="0"/>
            <a:r>
              <a:rPr lang="en-US" dirty="0" err="1" smtClean="0"/>
              <a:t>Anzhelika</a:t>
            </a:r>
            <a:r>
              <a:rPr lang="en-US" dirty="0" smtClean="0"/>
              <a:t> KRAVCHUK</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213" y="496490"/>
            <a:ext cx="1725769" cy="728685"/>
          </a:xfrm>
          <a:prstGeom prst="rect">
            <a:avLst/>
          </a:prstGeom>
        </p:spPr>
      </p:pic>
    </p:spTree>
    <p:extLst>
      <p:ext uri="{BB962C8B-B14F-4D97-AF65-F5344CB8AC3E}">
        <p14:creationId xmlns:p14="http://schemas.microsoft.com/office/powerpoint/2010/main" val="1431419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Image Title">
    <p:spTree>
      <p:nvGrpSpPr>
        <p:cNvPr id="1" name=""/>
        <p:cNvGrpSpPr/>
        <p:nvPr/>
      </p:nvGrpSpPr>
      <p:grpSpPr>
        <a:xfrm>
          <a:off x="0" y="0"/>
          <a:ext cx="0" cy="0"/>
          <a:chOff x="0" y="0"/>
          <a:chExt cx="0" cy="0"/>
        </a:xfrm>
      </p:grpSpPr>
      <p:sp>
        <p:nvSpPr>
          <p:cNvPr id="11" name="Picture Placeholder 10"/>
          <p:cNvSpPr>
            <a:spLocks noGrp="1"/>
          </p:cNvSpPr>
          <p:nvPr>
            <p:ph type="pic" sz="quarter" idx="18"/>
          </p:nvPr>
        </p:nvSpPr>
        <p:spPr>
          <a:xfrm>
            <a:off x="0" y="0"/>
            <a:ext cx="9144000" cy="6858000"/>
          </a:xfrm>
          <a:prstGeom prst="rect">
            <a:avLst/>
          </a:prstGeom>
        </p:spPr>
        <p:txBody>
          <a:bodyPr vert="horz" lIns="68580" tIns="34290" rIns="68580" bIns="34290" anchor="ctr"/>
          <a:lstStyle>
            <a:lvl1pPr marL="0" indent="0" algn="ctr">
              <a:buNone/>
              <a:defRPr/>
            </a:lvl1pPr>
          </a:lstStyle>
          <a:p>
            <a:r>
              <a:rPr lang="ru-RU" dirty="0" err="1" smtClean="0"/>
              <a:t>Drag</a:t>
            </a:r>
            <a:r>
              <a:rPr lang="ru-RU" dirty="0" smtClean="0"/>
              <a:t> </a:t>
            </a:r>
            <a:r>
              <a:rPr lang="ru-RU" dirty="0" err="1" smtClean="0"/>
              <a:t>picture</a:t>
            </a:r>
            <a:r>
              <a:rPr lang="ru-RU" dirty="0" smtClean="0"/>
              <a:t> </a:t>
            </a:r>
            <a:r>
              <a:rPr lang="ru-RU" dirty="0" err="1" smtClean="0"/>
              <a:t>to</a:t>
            </a:r>
            <a:r>
              <a:rPr lang="ru-RU" dirty="0" smtClean="0"/>
              <a:t> </a:t>
            </a:r>
            <a:r>
              <a:rPr lang="ru-RU" dirty="0" err="1" smtClean="0"/>
              <a:t>placeholder</a:t>
            </a:r>
            <a:r>
              <a:rPr lang="ru-RU" dirty="0" smtClean="0"/>
              <a:t> </a:t>
            </a:r>
            <a:r>
              <a:rPr lang="ru-RU" dirty="0" err="1" smtClean="0"/>
              <a:t>or</a:t>
            </a:r>
            <a:r>
              <a:rPr lang="ru-RU" dirty="0" smtClean="0"/>
              <a:t> </a:t>
            </a:r>
            <a:r>
              <a:rPr lang="ru-RU" dirty="0" err="1" smtClean="0"/>
              <a:t>click</a:t>
            </a:r>
            <a:r>
              <a:rPr lang="ru-RU" dirty="0" smtClean="0"/>
              <a:t> </a:t>
            </a:r>
            <a:r>
              <a:rPr lang="ru-RU" dirty="0" err="1" smtClean="0"/>
              <a:t>icon</a:t>
            </a:r>
            <a:r>
              <a:rPr lang="ru-RU" dirty="0" smtClean="0"/>
              <a:t> </a:t>
            </a:r>
            <a:r>
              <a:rPr lang="ru-RU" dirty="0" err="1" smtClean="0"/>
              <a:t>to</a:t>
            </a:r>
            <a:r>
              <a:rPr lang="ru-RU" dirty="0" smtClean="0"/>
              <a:t> </a:t>
            </a:r>
            <a:r>
              <a:rPr lang="ru-RU" dirty="0" err="1" smtClean="0"/>
              <a:t>add</a:t>
            </a:r>
            <a:endParaRPr lang="en-US" dirty="0"/>
          </a:p>
        </p:txBody>
      </p:sp>
      <p:sp>
        <p:nvSpPr>
          <p:cNvPr id="3" name="Text Placeholder 4"/>
          <p:cNvSpPr>
            <a:spLocks noGrp="1"/>
          </p:cNvSpPr>
          <p:nvPr>
            <p:ph type="body" sz="quarter" idx="15" hasCustomPrompt="1"/>
          </p:nvPr>
        </p:nvSpPr>
        <p:spPr>
          <a:xfrm>
            <a:off x="631825" y="2075579"/>
            <a:ext cx="6910388" cy="574003"/>
          </a:xfrm>
          <a:prstGeom prst="rect">
            <a:avLst/>
          </a:prstGeom>
        </p:spPr>
        <p:txBody>
          <a:bodyPr lIns="68580" tIns="34290" rIns="68580" bIns="34290">
            <a:spAutoFit/>
          </a:bodyPr>
          <a:lstStyle>
            <a:lvl1pPr marL="0" indent="0">
              <a:lnSpc>
                <a:spcPct val="80000"/>
              </a:lnSpc>
              <a:spcBef>
                <a:spcPts val="0"/>
              </a:spcBef>
              <a:buNone/>
              <a:defRPr sz="4100" cap="all" spc="-150" baseline="0">
                <a:solidFill>
                  <a:schemeClr val="bg1"/>
                </a:solidFill>
                <a:latin typeface="Arial Black"/>
                <a:cs typeface="Arial Black"/>
              </a:defRPr>
            </a:lvl1pPr>
            <a:lvl2pPr>
              <a:defRPr sz="4500">
                <a:latin typeface="Arial Black"/>
                <a:cs typeface="Arial Black"/>
              </a:defRPr>
            </a:lvl2pPr>
            <a:lvl3pPr>
              <a:defRPr sz="4500">
                <a:latin typeface="Arial Black"/>
                <a:cs typeface="Arial Black"/>
              </a:defRPr>
            </a:lvl3pPr>
            <a:lvl4pPr>
              <a:defRPr sz="4500">
                <a:latin typeface="Arial Black"/>
                <a:cs typeface="Arial Black"/>
              </a:defRPr>
            </a:lvl4pPr>
            <a:lvl5pPr>
              <a:defRPr sz="4500">
                <a:latin typeface="Arial Black"/>
                <a:cs typeface="Arial Black"/>
              </a:defRPr>
            </a:lvl5pPr>
          </a:lstStyle>
          <a:p>
            <a:pPr lvl="0"/>
            <a:r>
              <a:rPr lang="en-US" dirty="0" smtClean="0"/>
              <a:t>CLICK TO ADD TITLE</a:t>
            </a:r>
          </a:p>
        </p:txBody>
      </p:sp>
      <p:sp>
        <p:nvSpPr>
          <p:cNvPr id="4" name="Text Placeholder 7"/>
          <p:cNvSpPr>
            <a:spLocks noGrp="1"/>
          </p:cNvSpPr>
          <p:nvPr>
            <p:ph type="body" sz="quarter" idx="16" hasCustomPrompt="1"/>
          </p:nvPr>
        </p:nvSpPr>
        <p:spPr>
          <a:xfrm>
            <a:off x="660401" y="4453469"/>
            <a:ext cx="6488113" cy="284693"/>
          </a:xfrm>
          <a:prstGeom prst="rect">
            <a:avLst/>
          </a:prstGeom>
        </p:spPr>
        <p:txBody>
          <a:bodyPr lIns="68580" tIns="34290" rIns="68580" bIns="34290">
            <a:spAutoFit/>
          </a:bodyPr>
          <a:lstStyle>
            <a:lvl1pPr marL="0" indent="0">
              <a:lnSpc>
                <a:spcPct val="100000"/>
              </a:lnSpc>
              <a:spcBef>
                <a:spcPts val="0"/>
              </a:spcBef>
              <a:buFontTx/>
              <a:buNone/>
              <a:defRPr sz="1400" cap="all" baseline="0">
                <a:solidFill>
                  <a:schemeClr val="bg1"/>
                </a:solidFill>
                <a:latin typeface="Arial Black"/>
                <a:cs typeface="Arial Black"/>
              </a:defRPr>
            </a:lvl1pPr>
          </a:lstStyle>
          <a:p>
            <a:pPr lvl="0"/>
            <a:r>
              <a:rPr lang="en-US" dirty="0" smtClean="0"/>
              <a:t>CLICK TO ADD SUBTITLE</a:t>
            </a:r>
            <a:endParaRPr lang="en-US" dirty="0"/>
          </a:p>
        </p:txBody>
      </p:sp>
      <p:sp>
        <p:nvSpPr>
          <p:cNvPr id="5" name="Text Placeholder 11"/>
          <p:cNvSpPr>
            <a:spLocks noGrp="1"/>
          </p:cNvSpPr>
          <p:nvPr>
            <p:ph type="body" sz="quarter" idx="17" hasCustomPrompt="1"/>
          </p:nvPr>
        </p:nvSpPr>
        <p:spPr>
          <a:xfrm>
            <a:off x="660399" y="5459487"/>
            <a:ext cx="3649662" cy="373063"/>
          </a:xfrm>
          <a:prstGeom prst="rect">
            <a:avLst/>
          </a:prstGeom>
        </p:spPr>
        <p:txBody>
          <a:bodyPr lIns="68580" tIns="34290" rIns="68580" bIns="34290">
            <a:normAutofit/>
          </a:bodyPr>
          <a:lstStyle>
            <a:lvl1pPr marL="0" indent="0">
              <a:buNone/>
              <a:defRPr sz="1400" cap="small" baseline="0">
                <a:solidFill>
                  <a:schemeClr val="accent2"/>
                </a:solidFill>
              </a:defRPr>
            </a:lvl1pPr>
          </a:lstStyle>
          <a:p>
            <a:pPr lvl="0"/>
            <a:r>
              <a:rPr lang="en-US" dirty="0" smtClean="0"/>
              <a:t>MONTH DATE, YEAR</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882" y="735995"/>
            <a:ext cx="1379882" cy="645989"/>
          </a:xfrm>
          <a:prstGeom prst="rect">
            <a:avLst/>
          </a:prstGeom>
        </p:spPr>
      </p:pic>
    </p:spTree>
    <p:extLst>
      <p:ext uri="{BB962C8B-B14F-4D97-AF65-F5344CB8AC3E}">
        <p14:creationId xmlns:p14="http://schemas.microsoft.com/office/powerpoint/2010/main" val="620145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Title Only">
    <p:spTree>
      <p:nvGrpSpPr>
        <p:cNvPr id="1" name=""/>
        <p:cNvGrpSpPr/>
        <p:nvPr/>
      </p:nvGrpSpPr>
      <p:grpSpPr>
        <a:xfrm>
          <a:off x="0" y="0"/>
          <a:ext cx="0" cy="0"/>
          <a:chOff x="0" y="0"/>
          <a:chExt cx="0" cy="0"/>
        </a:xfrm>
      </p:grpSpPr>
      <p:sp>
        <p:nvSpPr>
          <p:cNvPr id="3"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endParaRPr lang="ru-RU" dirty="0">
              <a:solidFill>
                <a:schemeClr val="accent2">
                  <a:lumMod val="50000"/>
                </a:schemeClr>
              </a:solidFill>
            </a:endParaRPr>
          </a:p>
        </p:txBody>
      </p:sp>
    </p:spTree>
    <p:extLst>
      <p:ext uri="{BB962C8B-B14F-4D97-AF65-F5344CB8AC3E}">
        <p14:creationId xmlns:p14="http://schemas.microsoft.com/office/powerpoint/2010/main" val="16659474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14399"/>
            <a:ext cx="8726607" cy="5357611"/>
          </a:xfrm>
          <a:prstGeom prst="rect">
            <a:avLst/>
          </a:prstGeom>
        </p:spPr>
        <p:txBody>
          <a:bodyPr vert="horz" lIns="68580" tIns="34290" rIns="68580" bIns="34290" rtlCol="0">
            <a:normAutofit/>
          </a:bodyPr>
          <a:lstStyle>
            <a:lvl1pPr marL="0" indent="0" algn="just">
              <a:lnSpc>
                <a:spcPct val="120000"/>
              </a:lnSpc>
              <a:spcBef>
                <a:spcPts val="0"/>
              </a:spcBef>
              <a:buNone/>
              <a:defRPr sz="1800" baseline="0">
                <a:solidFill>
                  <a:schemeClr val="accent2">
                    <a:lumMod val="50000"/>
                  </a:schemeClr>
                </a:solidFill>
                <a:latin typeface="Calibri" panose="020F0502020204030204" pitchFamily="34" charset="0"/>
              </a:defRPr>
            </a:lvl1pPr>
            <a:lvl2pPr>
              <a:defRPr sz="1200"/>
            </a:lvl2pPr>
            <a:lvl3pPr>
              <a:defRPr sz="1100"/>
            </a:lvl3pPr>
          </a:lstStyle>
          <a:p>
            <a:pPr lvl="0"/>
            <a:r>
              <a:rPr lang="en-US" dirty="0" smtClean="0">
                <a:solidFill>
                  <a:srgbClr val="444444"/>
                </a:solidFill>
              </a:rPr>
              <a:t>Click to add text - Lorem </a:t>
            </a:r>
            <a:r>
              <a:rPr lang="en-US" dirty="0" err="1" smtClean="0">
                <a:solidFill>
                  <a:srgbClr val="444444"/>
                </a:solidFill>
              </a:rPr>
              <a:t>ipsum</a:t>
            </a:r>
            <a:r>
              <a:rPr lang="en-US" dirty="0" smtClean="0">
                <a:solidFill>
                  <a:srgbClr val="444444"/>
                </a:solidFill>
              </a:rPr>
              <a:t> dolor sit </a:t>
            </a:r>
            <a:r>
              <a:rPr lang="en-US" dirty="0" err="1" smtClean="0">
                <a:solidFill>
                  <a:srgbClr val="444444"/>
                </a:solidFill>
              </a:rPr>
              <a:t>amet</a:t>
            </a:r>
            <a:r>
              <a:rPr lang="en-US" dirty="0" smtClean="0">
                <a:solidFill>
                  <a:srgbClr val="444444"/>
                </a:solidFill>
              </a:rPr>
              <a:t>, </a:t>
            </a:r>
            <a:r>
              <a:rPr lang="en-US" dirty="0" err="1" smtClean="0">
                <a:solidFill>
                  <a:srgbClr val="444444"/>
                </a:solidFill>
              </a:rPr>
              <a:t>consectetur</a:t>
            </a:r>
            <a:r>
              <a:rPr lang="en-US" dirty="0" smtClean="0">
                <a:solidFill>
                  <a:srgbClr val="444444"/>
                </a:solidFill>
              </a:rPr>
              <a:t> adipiscing </a:t>
            </a:r>
            <a:r>
              <a:rPr lang="en-US" dirty="0" err="1" smtClean="0">
                <a:solidFill>
                  <a:srgbClr val="444444"/>
                </a:solidFill>
              </a:rPr>
              <a:t>elit</a:t>
            </a:r>
            <a:r>
              <a:rPr lang="en-US" dirty="0" smtClean="0">
                <a:solidFill>
                  <a:srgbClr val="444444"/>
                </a:solidFill>
              </a:rPr>
              <a:t>. </a:t>
            </a:r>
            <a:r>
              <a:rPr lang="en-US" dirty="0" err="1" smtClean="0">
                <a:solidFill>
                  <a:srgbClr val="444444"/>
                </a:solidFill>
              </a:rPr>
              <a:t>Ut</a:t>
            </a:r>
            <a:r>
              <a:rPr lang="en-US" dirty="0" smtClean="0">
                <a:solidFill>
                  <a:srgbClr val="444444"/>
                </a:solidFill>
              </a:rPr>
              <a:t> vitae </a:t>
            </a:r>
            <a:r>
              <a:rPr lang="en-US" dirty="0" err="1" smtClean="0">
                <a:solidFill>
                  <a:srgbClr val="444444"/>
                </a:solidFill>
              </a:rPr>
              <a:t>laoreet</a:t>
            </a:r>
            <a:r>
              <a:rPr lang="en-US" dirty="0" smtClean="0">
                <a:solidFill>
                  <a:srgbClr val="444444"/>
                </a:solidFill>
              </a:rPr>
              <a:t> </a:t>
            </a:r>
            <a:r>
              <a:rPr lang="en-US" dirty="0" err="1" smtClean="0">
                <a:solidFill>
                  <a:srgbClr val="444444"/>
                </a:solidFill>
              </a:rPr>
              <a:t>mauris</a:t>
            </a:r>
            <a:r>
              <a:rPr lang="en-US" dirty="0" smtClean="0">
                <a:solidFill>
                  <a:srgbClr val="444444"/>
                </a:solidFill>
              </a:rPr>
              <a:t>. </a:t>
            </a:r>
            <a:r>
              <a:rPr lang="en-US" dirty="0" err="1" smtClean="0">
                <a:solidFill>
                  <a:srgbClr val="444444"/>
                </a:solidFill>
              </a:rPr>
              <a:t>Sed</a:t>
            </a:r>
            <a:r>
              <a:rPr lang="en-US" dirty="0" smtClean="0">
                <a:solidFill>
                  <a:srgbClr val="444444"/>
                </a:solidFill>
              </a:rPr>
              <a:t> </a:t>
            </a:r>
            <a:r>
              <a:rPr lang="en-US" dirty="0" err="1" smtClean="0">
                <a:solidFill>
                  <a:srgbClr val="444444"/>
                </a:solidFill>
              </a:rPr>
              <a:t>eleifend</a:t>
            </a:r>
            <a:r>
              <a:rPr lang="en-US" dirty="0" smtClean="0">
                <a:solidFill>
                  <a:srgbClr val="444444"/>
                </a:solidFill>
              </a:rPr>
              <a:t> </a:t>
            </a:r>
            <a:r>
              <a:rPr lang="en-US" dirty="0" err="1" smtClean="0">
                <a:solidFill>
                  <a:srgbClr val="444444"/>
                </a:solidFill>
              </a:rPr>
              <a:t>lorem</a:t>
            </a:r>
            <a:r>
              <a:rPr lang="en-US" dirty="0" smtClean="0">
                <a:solidFill>
                  <a:srgbClr val="444444"/>
                </a:solidFill>
              </a:rPr>
              <a:t> a </a:t>
            </a:r>
            <a:r>
              <a:rPr lang="en-US" dirty="0" err="1" smtClean="0">
                <a:solidFill>
                  <a:srgbClr val="444444"/>
                </a:solidFill>
              </a:rPr>
              <a:t>purus</a:t>
            </a:r>
            <a:r>
              <a:rPr lang="en-US" dirty="0" smtClean="0">
                <a:solidFill>
                  <a:srgbClr val="444444"/>
                </a:solidFill>
              </a:rPr>
              <a:t> </a:t>
            </a:r>
            <a:r>
              <a:rPr lang="en-US" dirty="0" err="1" smtClean="0">
                <a:solidFill>
                  <a:srgbClr val="444444"/>
                </a:solidFill>
              </a:rPr>
              <a:t>tincidunt</a:t>
            </a:r>
            <a:r>
              <a:rPr lang="en-US" dirty="0" smtClean="0">
                <a:solidFill>
                  <a:srgbClr val="444444"/>
                </a:solidFill>
              </a:rPr>
              <a:t>, a </a:t>
            </a:r>
            <a:r>
              <a:rPr lang="en-US" dirty="0" err="1" smtClean="0">
                <a:solidFill>
                  <a:srgbClr val="444444"/>
                </a:solidFill>
              </a:rPr>
              <a:t>malesuada</a:t>
            </a:r>
            <a:r>
              <a:rPr lang="en-US" dirty="0" smtClean="0">
                <a:solidFill>
                  <a:srgbClr val="444444"/>
                </a:solidFill>
              </a:rPr>
              <a:t> </a:t>
            </a:r>
            <a:r>
              <a:rPr lang="en-US" dirty="0" err="1" smtClean="0">
                <a:solidFill>
                  <a:srgbClr val="444444"/>
                </a:solidFill>
              </a:rPr>
              <a:t>mauris</a:t>
            </a:r>
            <a:r>
              <a:rPr lang="en-US" dirty="0" smtClean="0">
                <a:solidFill>
                  <a:srgbClr val="444444"/>
                </a:solidFill>
              </a:rPr>
              <a:t> </a:t>
            </a:r>
            <a:r>
              <a:rPr lang="en-US" dirty="0" err="1" smtClean="0">
                <a:solidFill>
                  <a:srgbClr val="444444"/>
                </a:solidFill>
              </a:rPr>
              <a:t>bibendum</a:t>
            </a:r>
            <a:r>
              <a:rPr lang="en-US" dirty="0" smtClean="0">
                <a:solidFill>
                  <a:srgbClr val="444444"/>
                </a:solidFill>
              </a:rPr>
              <a:t>. </a:t>
            </a:r>
            <a:r>
              <a:rPr lang="en-US" dirty="0" err="1" smtClean="0">
                <a:solidFill>
                  <a:srgbClr val="444444"/>
                </a:solidFill>
              </a:rPr>
              <a:t>Praesent</a:t>
            </a:r>
            <a:r>
              <a:rPr lang="en-US" dirty="0" smtClean="0">
                <a:solidFill>
                  <a:srgbClr val="444444"/>
                </a:solidFill>
              </a:rPr>
              <a:t> </a:t>
            </a:r>
            <a:r>
              <a:rPr lang="en-US" dirty="0" err="1" smtClean="0">
                <a:solidFill>
                  <a:srgbClr val="444444"/>
                </a:solidFill>
              </a:rPr>
              <a:t>bibendum</a:t>
            </a:r>
            <a:r>
              <a:rPr lang="en-US" dirty="0" smtClean="0">
                <a:solidFill>
                  <a:srgbClr val="444444"/>
                </a:solidFill>
              </a:rPr>
              <a:t> </a:t>
            </a:r>
            <a:r>
              <a:rPr lang="en-US" dirty="0" err="1" smtClean="0">
                <a:solidFill>
                  <a:srgbClr val="444444"/>
                </a:solidFill>
              </a:rPr>
              <a:t>justo</a:t>
            </a:r>
            <a:r>
              <a:rPr lang="en-US" dirty="0" smtClean="0">
                <a:solidFill>
                  <a:srgbClr val="444444"/>
                </a:solidFill>
              </a:rPr>
              <a:t> </a:t>
            </a:r>
            <a:r>
              <a:rPr lang="en-US" dirty="0" err="1" smtClean="0">
                <a:solidFill>
                  <a:srgbClr val="444444"/>
                </a:solidFill>
              </a:rPr>
              <a:t>nec</a:t>
            </a:r>
            <a:r>
              <a:rPr lang="en-US" dirty="0" smtClean="0">
                <a:solidFill>
                  <a:srgbClr val="444444"/>
                </a:solidFill>
              </a:rPr>
              <a:t> </a:t>
            </a:r>
            <a:r>
              <a:rPr lang="en-US" dirty="0" err="1" smtClean="0">
                <a:solidFill>
                  <a:srgbClr val="444444"/>
                </a:solidFill>
              </a:rPr>
              <a:t>metus</a:t>
            </a:r>
            <a:r>
              <a:rPr lang="en-US" dirty="0" smtClean="0">
                <a:solidFill>
                  <a:srgbClr val="444444"/>
                </a:solidFill>
              </a:rPr>
              <a:t> </a:t>
            </a:r>
            <a:r>
              <a:rPr lang="en-US" dirty="0" err="1" smtClean="0">
                <a:solidFill>
                  <a:srgbClr val="444444"/>
                </a:solidFill>
              </a:rPr>
              <a:t>auctor</a:t>
            </a:r>
            <a:r>
              <a:rPr lang="en-US" dirty="0" smtClean="0">
                <a:solidFill>
                  <a:srgbClr val="444444"/>
                </a:solidFill>
              </a:rPr>
              <a:t> </a:t>
            </a:r>
            <a:r>
              <a:rPr lang="en-US" dirty="0" err="1" smtClean="0">
                <a:solidFill>
                  <a:srgbClr val="444444"/>
                </a:solidFill>
              </a:rPr>
              <a:t>volutpat</a:t>
            </a:r>
            <a:r>
              <a:rPr lang="en-US" dirty="0" smtClean="0">
                <a:solidFill>
                  <a:srgbClr val="444444"/>
                </a:solidFill>
              </a:rPr>
              <a:t>. </a:t>
            </a:r>
            <a:r>
              <a:rPr lang="en-US" dirty="0" err="1" smtClean="0">
                <a:solidFill>
                  <a:srgbClr val="444444"/>
                </a:solidFill>
              </a:rPr>
              <a:t>Morbi</a:t>
            </a:r>
            <a:r>
              <a:rPr lang="en-US" dirty="0" smtClean="0">
                <a:solidFill>
                  <a:srgbClr val="444444"/>
                </a:solidFill>
              </a:rPr>
              <a:t> </a:t>
            </a:r>
            <a:r>
              <a:rPr lang="en-US" dirty="0" err="1" smtClean="0">
                <a:solidFill>
                  <a:srgbClr val="444444"/>
                </a:solidFill>
              </a:rPr>
              <a:t>malesuada</a:t>
            </a:r>
            <a:r>
              <a:rPr lang="en-US" dirty="0" smtClean="0">
                <a:solidFill>
                  <a:srgbClr val="444444"/>
                </a:solidFill>
              </a:rPr>
              <a:t> </a:t>
            </a:r>
            <a:r>
              <a:rPr lang="en-US" dirty="0" err="1" smtClean="0">
                <a:solidFill>
                  <a:srgbClr val="444444"/>
                </a:solidFill>
              </a:rPr>
              <a:t>mattis</a:t>
            </a:r>
            <a:r>
              <a:rPr lang="en-US" dirty="0" smtClean="0">
                <a:solidFill>
                  <a:srgbClr val="444444"/>
                </a:solidFill>
              </a:rPr>
              <a:t> </a:t>
            </a:r>
            <a:r>
              <a:rPr lang="en-US" dirty="0" err="1" smtClean="0">
                <a:solidFill>
                  <a:srgbClr val="444444"/>
                </a:solidFill>
              </a:rPr>
              <a:t>eros</a:t>
            </a:r>
            <a:r>
              <a:rPr lang="en-US" dirty="0" smtClean="0">
                <a:solidFill>
                  <a:srgbClr val="444444"/>
                </a:solidFill>
              </a:rPr>
              <a:t>, </a:t>
            </a:r>
            <a:r>
              <a:rPr lang="en-US" dirty="0" err="1" smtClean="0">
                <a:solidFill>
                  <a:srgbClr val="444444"/>
                </a:solidFill>
              </a:rPr>
              <a:t>adipiscing</a:t>
            </a:r>
            <a:r>
              <a:rPr lang="en-US" dirty="0" smtClean="0">
                <a:solidFill>
                  <a:srgbClr val="444444"/>
                </a:solidFill>
              </a:rPr>
              <a:t> </a:t>
            </a:r>
            <a:r>
              <a:rPr lang="en-US" dirty="0" err="1" smtClean="0">
                <a:solidFill>
                  <a:srgbClr val="444444"/>
                </a:solidFill>
              </a:rPr>
              <a:t>tempor</a:t>
            </a:r>
            <a:r>
              <a:rPr lang="en-US" dirty="0" smtClean="0">
                <a:solidFill>
                  <a:srgbClr val="444444"/>
                </a:solidFill>
              </a:rPr>
              <a:t> </a:t>
            </a:r>
            <a:r>
              <a:rPr lang="en-US" dirty="0" err="1" smtClean="0">
                <a:solidFill>
                  <a:srgbClr val="444444"/>
                </a:solidFill>
              </a:rPr>
              <a:t>lorem</a:t>
            </a:r>
            <a:r>
              <a:rPr lang="en-US" dirty="0" smtClean="0">
                <a:solidFill>
                  <a:srgbClr val="444444"/>
                </a:solidFill>
              </a:rPr>
              <a:t> </a:t>
            </a:r>
            <a:r>
              <a:rPr lang="en-US" dirty="0" err="1" smtClean="0">
                <a:solidFill>
                  <a:srgbClr val="444444"/>
                </a:solidFill>
              </a:rPr>
              <a:t>varius</a:t>
            </a:r>
            <a:r>
              <a:rPr lang="en-US" dirty="0" smtClean="0">
                <a:solidFill>
                  <a:srgbClr val="444444"/>
                </a:solidFill>
              </a:rPr>
              <a:t> </a:t>
            </a:r>
            <a:r>
              <a:rPr lang="en-US" dirty="0" err="1" smtClean="0">
                <a:solidFill>
                  <a:srgbClr val="444444"/>
                </a:solidFill>
              </a:rPr>
              <a:t>eget</a:t>
            </a:r>
            <a:r>
              <a:rPr lang="en-US" dirty="0" smtClean="0">
                <a:solidFill>
                  <a:srgbClr val="444444"/>
                </a:solidFill>
              </a:rPr>
              <a:t>…</a:t>
            </a:r>
            <a:endParaRPr lang="en-US" dirty="0"/>
          </a:p>
        </p:txBody>
      </p:sp>
      <p:sp>
        <p:nvSpPr>
          <p:cNvPr id="9"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endParaRPr lang="ru-RU" dirty="0">
              <a:solidFill>
                <a:schemeClr val="accent2">
                  <a:lumMod val="50000"/>
                </a:schemeClr>
              </a:solidFill>
            </a:endParaRPr>
          </a:p>
        </p:txBody>
      </p:sp>
    </p:spTree>
    <p:extLst>
      <p:ext uri="{BB962C8B-B14F-4D97-AF65-F5344CB8AC3E}">
        <p14:creationId xmlns:p14="http://schemas.microsoft.com/office/powerpoint/2010/main" val="619290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endParaRPr lang="ru-RU" dirty="0">
              <a:solidFill>
                <a:schemeClr val="accent2">
                  <a:lumMod val="50000"/>
                </a:schemeClr>
              </a:solidFill>
            </a:endParaRPr>
          </a:p>
        </p:txBody>
      </p:sp>
    </p:spTree>
    <p:extLst>
      <p:ext uri="{BB962C8B-B14F-4D97-AF65-F5344CB8AC3E}">
        <p14:creationId xmlns:p14="http://schemas.microsoft.com/office/powerpoint/2010/main" val="707900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s">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65915"/>
            <a:ext cx="432098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tx1"/>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smtClean="0"/>
              <a:t>Click to add bulleted list</a:t>
            </a:r>
          </a:p>
          <a:p>
            <a:pPr lvl="1"/>
            <a:r>
              <a:rPr lang="en-US" dirty="0" smtClean="0"/>
              <a:t>Second Level Bullet</a:t>
            </a:r>
          </a:p>
          <a:p>
            <a:pPr lvl="2"/>
            <a:r>
              <a:rPr lang="en-US" dirty="0" smtClean="0"/>
              <a:t>Third Level Bullet</a:t>
            </a:r>
            <a:br>
              <a:rPr lang="en-US" dirty="0" smtClean="0"/>
            </a:br>
            <a:endParaRPr lang="en-US" dirty="0" smtClean="0"/>
          </a:p>
          <a:p>
            <a:pPr lvl="0"/>
            <a:r>
              <a:rPr lang="en-US" dirty="0" smtClean="0"/>
              <a:t>Click to add bulleted list</a:t>
            </a:r>
          </a:p>
          <a:p>
            <a:pPr lvl="0"/>
            <a:r>
              <a:rPr lang="en-US" dirty="0" smtClean="0"/>
              <a:t>Click to add bulleted list</a:t>
            </a:r>
          </a:p>
          <a:p>
            <a:pPr lvl="0"/>
            <a:r>
              <a:rPr lang="en-US" dirty="0" smtClean="0"/>
              <a:t>Click to add bulleted list</a:t>
            </a:r>
          </a:p>
        </p:txBody>
      </p:sp>
      <p:sp>
        <p:nvSpPr>
          <p:cNvPr id="9" name="Text Placeholder 2"/>
          <p:cNvSpPr>
            <a:spLocks noGrp="1"/>
          </p:cNvSpPr>
          <p:nvPr>
            <p:ph idx="11" hasCustomPrompt="1"/>
          </p:nvPr>
        </p:nvSpPr>
        <p:spPr>
          <a:xfrm>
            <a:off x="4673683" y="965915"/>
            <a:ext cx="427987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accent2">
                  <a:lumMod val="50000"/>
                </a:schemeClr>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buClr>
                <a:schemeClr val="accent2">
                  <a:lumMod val="50000"/>
                </a:schemeClr>
              </a:buClr>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smtClean="0"/>
              <a:t>Click to add bulleted list</a:t>
            </a:r>
          </a:p>
          <a:p>
            <a:pPr lvl="1"/>
            <a:r>
              <a:rPr lang="en-US" dirty="0" smtClean="0"/>
              <a:t>Second Level Bullet</a:t>
            </a:r>
          </a:p>
          <a:p>
            <a:pPr lvl="2"/>
            <a:r>
              <a:rPr lang="en-US" dirty="0" smtClean="0"/>
              <a:t>Third Level Bullet</a:t>
            </a:r>
            <a:br>
              <a:rPr lang="en-US" dirty="0" smtClean="0"/>
            </a:br>
            <a:endParaRPr lang="en-US" dirty="0" smtClean="0"/>
          </a:p>
          <a:p>
            <a:pPr lvl="0"/>
            <a:r>
              <a:rPr lang="en-US" dirty="0" smtClean="0"/>
              <a:t>Click to add bulleted list</a:t>
            </a:r>
          </a:p>
          <a:p>
            <a:pPr lvl="0"/>
            <a:r>
              <a:rPr lang="en-US" dirty="0" smtClean="0"/>
              <a:t>Click to add bulleted list</a:t>
            </a:r>
          </a:p>
          <a:p>
            <a:pPr lvl="0"/>
            <a:r>
              <a:rPr lang="en-US" dirty="0" smtClean="0"/>
              <a:t>Click to add bulleted list</a:t>
            </a:r>
          </a:p>
        </p:txBody>
      </p:sp>
      <p:sp>
        <p:nvSpPr>
          <p:cNvPr id="12"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endParaRPr lang="ru-RU" dirty="0">
              <a:solidFill>
                <a:schemeClr val="accent2">
                  <a:lumMod val="50000"/>
                </a:schemeClr>
              </a:solidFill>
            </a:endParaRPr>
          </a:p>
        </p:txBody>
      </p:sp>
    </p:spTree>
    <p:extLst>
      <p:ext uri="{BB962C8B-B14F-4D97-AF65-F5344CB8AC3E}">
        <p14:creationId xmlns:p14="http://schemas.microsoft.com/office/powerpoint/2010/main" val="7684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3" name="Прямоугольник 2"/>
          <p:cNvSpPr/>
          <p:nvPr userDrawn="1"/>
        </p:nvSpPr>
        <p:spPr>
          <a:xfrm>
            <a:off x="425001" y="3398262"/>
            <a:ext cx="8538693" cy="523220"/>
          </a:xfrm>
          <a:prstGeom prst="rect">
            <a:avLst/>
          </a:prstGeom>
        </p:spPr>
        <p:txBody>
          <a:bodyPr wrap="square">
            <a:spAutoFit/>
          </a:bodyPr>
          <a:lstStyle/>
          <a:p>
            <a:pPr algn="ctr" rtl="0"/>
            <a:r>
              <a:rPr lang="ru-RU" sz="2800" b="0" i="0" u="none" strike="noStrike" kern="1200" baseline="0" dirty="0" smtClean="0">
                <a:solidFill>
                  <a:schemeClr val="bg1"/>
                </a:solidFill>
                <a:latin typeface="+mj-lt"/>
                <a:cs typeface="Narkisim" panose="020E0502050101010101" pitchFamily="34" charset="-79"/>
              </a:rPr>
              <a:t>Спасибо за внимание!</a:t>
            </a:r>
            <a:endParaRPr lang="en-US" sz="2800" b="0" i="0" u="none" strike="noStrike" kern="1200" baseline="0" dirty="0" smtClean="0">
              <a:solidFill>
                <a:schemeClr val="bg1"/>
              </a:solidFill>
              <a:latin typeface="+mj-lt"/>
            </a:endParaRPr>
          </a:p>
        </p:txBody>
      </p:sp>
    </p:spTree>
    <p:extLst>
      <p:ext uri="{BB962C8B-B14F-4D97-AF65-F5344CB8AC3E}">
        <p14:creationId xmlns:p14="http://schemas.microsoft.com/office/powerpoint/2010/main" val="2318787721"/>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12" name="Прямоугольник 11"/>
          <p:cNvSpPr/>
          <p:nvPr userDrawn="1"/>
        </p:nvSpPr>
        <p:spPr>
          <a:xfrm>
            <a:off x="425001" y="3398262"/>
            <a:ext cx="8538693" cy="2862322"/>
          </a:xfrm>
          <a:prstGeom prst="rect">
            <a:avLst/>
          </a:prstGeom>
        </p:spPr>
        <p:txBody>
          <a:bodyPr wrap="square">
            <a:spAutoFit/>
          </a:bodyPr>
          <a:lstStyle/>
          <a:p>
            <a:pPr algn="ctr" rtl="0"/>
            <a:r>
              <a:rPr lang="ru-RU" sz="2000" b="0" i="0" u="none" strike="noStrike" kern="1200" baseline="0" dirty="0" smtClean="0">
                <a:solidFill>
                  <a:schemeClr val="bg1"/>
                </a:solidFill>
                <a:latin typeface="+mj-lt"/>
                <a:cs typeface="Narkisim" panose="020E0502050101010101" pitchFamily="34" charset="-79"/>
              </a:rPr>
              <a:t>Надеюсь, что Вы найдете этот материал полезным.</a:t>
            </a:r>
          </a:p>
          <a:p>
            <a:pPr algn="ctr" rtl="0"/>
            <a:endParaRPr lang="ru-RU" sz="2000" b="0" i="0" u="none" strike="noStrike" kern="1200" baseline="0" dirty="0" smtClean="0">
              <a:solidFill>
                <a:schemeClr val="bg1"/>
              </a:solidFill>
              <a:latin typeface="+mj-lt"/>
              <a:cs typeface="Narkisim" panose="020E0502050101010101" pitchFamily="34" charset="-79"/>
            </a:endParaRPr>
          </a:p>
          <a:p>
            <a:pPr algn="ctr" rtl="0"/>
            <a:r>
              <a:rPr lang="ru-RU" sz="2000" b="0" i="0" u="none" strike="noStrike" kern="1200" baseline="0" dirty="0" smtClean="0">
                <a:solidFill>
                  <a:schemeClr val="bg1"/>
                </a:solidFill>
                <a:latin typeface="+mj-lt"/>
                <a:cs typeface="Narkisim" panose="020E0502050101010101" pitchFamily="34" charset="-79"/>
              </a:rPr>
              <a:t>Если Вы нашли ошибки или неточности в этом</a:t>
            </a:r>
            <a:r>
              <a:rPr lang="en-US" sz="2000" b="0" i="0" u="none" strike="noStrike" kern="1200" baseline="0" dirty="0" smtClean="0">
                <a:solidFill>
                  <a:schemeClr val="bg1"/>
                </a:solidFill>
                <a:latin typeface="+mj-lt"/>
                <a:cs typeface="Narkisim" panose="020E0502050101010101" pitchFamily="34" charset="-79"/>
              </a:rPr>
              <a:t> </a:t>
            </a:r>
            <a:r>
              <a:rPr lang="ru-RU" sz="2000" b="0" i="0" u="none" strike="noStrike" kern="1200" baseline="0" dirty="0" smtClean="0">
                <a:solidFill>
                  <a:schemeClr val="bg1"/>
                </a:solidFill>
                <a:latin typeface="+mj-lt"/>
                <a:cs typeface="Narkisim" panose="020E0502050101010101" pitchFamily="34" charset="-79"/>
              </a:rPr>
              <a:t>материале или знаете, как его улучшить, пожалуйста, сообщите по</a:t>
            </a:r>
            <a:r>
              <a:rPr lang="en-US" sz="2000" b="0" i="0" u="none" strike="noStrike" kern="1200" baseline="0" dirty="0" smtClean="0">
                <a:solidFill>
                  <a:schemeClr val="bg1"/>
                </a:solidFill>
                <a:latin typeface="+mj-lt"/>
                <a:cs typeface="Narkisim" panose="020E0502050101010101" pitchFamily="34" charset="-79"/>
              </a:rPr>
              <a:t/>
            </a:r>
            <a:br>
              <a:rPr lang="en-US" sz="2000" b="0" i="0" u="none" strike="noStrike" kern="1200" baseline="0" dirty="0" smtClean="0">
                <a:solidFill>
                  <a:schemeClr val="bg1"/>
                </a:solidFill>
                <a:latin typeface="+mj-lt"/>
                <a:cs typeface="Narkisim" panose="020E0502050101010101" pitchFamily="34" charset="-79"/>
              </a:rPr>
            </a:br>
            <a:r>
              <a:rPr lang="ru-RU" sz="2000" b="0" i="0" u="none" strike="noStrike" kern="1200" baseline="0" dirty="0" smtClean="0">
                <a:solidFill>
                  <a:schemeClr val="bg1"/>
                </a:solidFill>
                <a:latin typeface="+mj-lt"/>
                <a:cs typeface="Narkisim" panose="020E0502050101010101" pitchFamily="34" charset="-79"/>
              </a:rPr>
              <a:t>электронному адресу</a:t>
            </a:r>
            <a:r>
              <a:rPr lang="en-US" sz="2000" b="0" i="0" u="none" strike="noStrike" kern="1200" baseline="0" dirty="0" smtClean="0">
                <a:solidFill>
                  <a:schemeClr val="bg1"/>
                </a:solidFill>
                <a:latin typeface="+mj-lt"/>
                <a:cs typeface="Narkisim" panose="020E0502050101010101" pitchFamily="34" charset="-79"/>
              </a:rPr>
              <a:t>:</a:t>
            </a:r>
            <a:r>
              <a:rPr lang="en-US" sz="2000" b="0" i="0" u="none" strike="noStrike" kern="1200" baseline="0" dirty="0" smtClean="0">
                <a:solidFill>
                  <a:schemeClr val="bg1"/>
                </a:solidFill>
                <a:latin typeface="+mj-lt"/>
              </a:rPr>
              <a:t> </a:t>
            </a:r>
            <a:r>
              <a:rPr lang="en-US" sz="2000" b="0" i="0" u="sng" strike="noStrike" kern="1200" baseline="0" dirty="0" smtClean="0">
                <a:solidFill>
                  <a:schemeClr val="bg1"/>
                </a:solidFill>
                <a:latin typeface="+mj-lt"/>
              </a:rPr>
              <a:t>anzhelika_kravchuk@epam.com</a:t>
            </a:r>
            <a:r>
              <a:rPr lang="en-US" sz="2000" b="0" i="0" u="none" strike="noStrike" kern="1200" baseline="0" dirty="0" smtClean="0">
                <a:solidFill>
                  <a:schemeClr val="bg1"/>
                </a:solidFill>
                <a:latin typeface="+mj-lt"/>
              </a:rPr>
              <a:t> </a:t>
            </a:r>
          </a:p>
          <a:p>
            <a:pPr algn="ctr" rtl="0"/>
            <a:r>
              <a:rPr lang="ru-RU" sz="2000" b="0" i="0" u="none" strike="noStrike" kern="1200" baseline="0" dirty="0" smtClean="0">
                <a:solidFill>
                  <a:schemeClr val="bg1"/>
                </a:solidFill>
                <a:latin typeface="+mj-lt"/>
              </a:rPr>
              <a:t>с пометкой </a:t>
            </a:r>
            <a:r>
              <a:rPr lang="en-US" sz="2000" b="0" i="0" u="none" strike="noStrike" kern="1200" baseline="0" dirty="0" smtClean="0">
                <a:solidFill>
                  <a:schemeClr val="bg1"/>
                </a:solidFill>
                <a:latin typeface="+mj-lt"/>
              </a:rPr>
              <a:t>[ASP.MVC Training Course Feedback]</a:t>
            </a:r>
          </a:p>
          <a:p>
            <a:pPr algn="ctr" rtl="0"/>
            <a:endParaRPr lang="en-US" sz="2000" b="0" i="0" u="none" strike="noStrike" kern="1200" baseline="0" dirty="0" smtClean="0">
              <a:solidFill>
                <a:schemeClr val="bg1"/>
              </a:solidFill>
              <a:latin typeface="+mj-lt"/>
            </a:endParaRPr>
          </a:p>
          <a:p>
            <a:pPr algn="ctr" rtl="0"/>
            <a:r>
              <a:rPr lang="ru-RU" sz="2000" b="0" i="0" u="none" strike="noStrike" kern="1200" baseline="0" dirty="0" smtClean="0">
                <a:solidFill>
                  <a:schemeClr val="bg1"/>
                </a:solidFill>
                <a:latin typeface="+mj-lt"/>
              </a:rPr>
              <a:t>Спасибо</a:t>
            </a:r>
            <a:r>
              <a:rPr lang="en-US" sz="2000" b="0" i="0" u="none" strike="noStrike" kern="1200" baseline="0" dirty="0" smtClean="0">
                <a:solidFill>
                  <a:schemeClr val="bg1"/>
                </a:solidFill>
                <a:latin typeface="+mj-lt"/>
              </a:rPr>
              <a:t>.</a:t>
            </a:r>
          </a:p>
        </p:txBody>
      </p:sp>
    </p:spTree>
    <p:extLst>
      <p:ext uri="{BB962C8B-B14F-4D97-AF65-F5344CB8AC3E}">
        <p14:creationId xmlns:p14="http://schemas.microsoft.com/office/powerpoint/2010/main" val="1967681095"/>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0"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Rectangle 1"/>
          <p:cNvSpPr/>
          <p:nvPr/>
        </p:nvSpPr>
        <p:spPr>
          <a:xfrm>
            <a:off x="0" y="6475308"/>
            <a:ext cx="9155206" cy="397635"/>
          </a:xfrm>
          <a:prstGeom prst="rect">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sz="1400" dirty="0"/>
          </a:p>
        </p:txBody>
      </p:sp>
      <p:sp>
        <p:nvSpPr>
          <p:cNvPr id="3" name="TextBox 2"/>
          <p:cNvSpPr txBox="1"/>
          <p:nvPr/>
        </p:nvSpPr>
        <p:spPr>
          <a:xfrm>
            <a:off x="7524573" y="6572481"/>
            <a:ext cx="1493520" cy="253916"/>
          </a:xfrm>
          <a:prstGeom prst="rect">
            <a:avLst/>
          </a:prstGeom>
          <a:noFill/>
        </p:spPr>
        <p:txBody>
          <a:bodyPr wrap="square" lIns="68580" tIns="34290" rIns="68580" bIns="34290" rtlCol="0">
            <a:spAutoFit/>
          </a:bodyPr>
          <a:lstStyle/>
          <a:p>
            <a:pPr algn="r"/>
            <a:fld id="{C2C0EDAD-27A0-9447-9004-E733B36B95C3}" type="slidenum">
              <a:rPr lang="en-US" sz="1200" b="1" i="0" smtClean="0">
                <a:solidFill>
                  <a:srgbClr val="CCCCCC"/>
                </a:solidFill>
                <a:latin typeface="Calibri" panose="020F0502020204030204" pitchFamily="34" charset="0"/>
                <a:cs typeface="Trebuchet MS"/>
              </a:rPr>
              <a:pPr algn="r"/>
              <a:t>‹#›</a:t>
            </a:fld>
            <a:endParaRPr lang="en-US" sz="1200" b="1" i="0" dirty="0">
              <a:solidFill>
                <a:srgbClr val="CCCCCC"/>
              </a:solidFill>
              <a:latin typeface="Calibri" panose="020F0502020204030204" pitchFamily="34" charset="0"/>
              <a:cs typeface="Trebuchet MS"/>
            </a:endParaRPr>
          </a:p>
        </p:txBody>
      </p:sp>
      <p:pic>
        <p:nvPicPr>
          <p:cNvPr id="6" name="Picture 5" descr="logo_footer.png"/>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237606" y="6552459"/>
            <a:ext cx="635852" cy="301589"/>
          </a:xfrm>
          <a:prstGeom prst="rect">
            <a:avLst/>
          </a:prstGeom>
        </p:spPr>
      </p:pic>
    </p:spTree>
    <p:extLst>
      <p:ext uri="{BB962C8B-B14F-4D97-AF65-F5344CB8AC3E}">
        <p14:creationId xmlns:p14="http://schemas.microsoft.com/office/powerpoint/2010/main" val="1273911899"/>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7" r:id="rId6"/>
    <p:sldLayoutId id="2147483681" r:id="rId7"/>
    <p:sldLayoutId id="2147483680" r:id="rId8"/>
  </p:sldLayoutIdLst>
  <p:txStyles>
    <p:titleStyle>
      <a:lvl1pPr algn="ctr" defTabSz="342892" rtl="0" eaLnBrk="1" latinLnBrk="0" hangingPunct="1">
        <a:spcBef>
          <a:spcPct val="0"/>
        </a:spcBef>
        <a:buNone/>
        <a:defRPr sz="3300" kern="1200">
          <a:solidFill>
            <a:schemeClr val="tx1"/>
          </a:solidFill>
          <a:latin typeface="+mj-lt"/>
          <a:ea typeface="+mj-ea"/>
          <a:cs typeface="+mj-cs"/>
        </a:defRPr>
      </a:lvl1pPr>
    </p:titleStyle>
    <p:bodyStyle>
      <a:lvl1pPr marL="257168" indent="-257168" algn="l" defTabSz="342892" rtl="0" eaLnBrk="1" latinLnBrk="0" hangingPunct="1">
        <a:spcBef>
          <a:spcPct val="20000"/>
        </a:spcBef>
        <a:buFont typeface="Arial"/>
        <a:buChar char="•"/>
        <a:defRPr sz="2400" kern="1200">
          <a:solidFill>
            <a:schemeClr val="tx1"/>
          </a:solidFill>
          <a:latin typeface="+mn-lt"/>
          <a:ea typeface="+mn-ea"/>
          <a:cs typeface="+mn-cs"/>
        </a:defRPr>
      </a:lvl1pPr>
      <a:lvl2pPr marL="557199" indent="-214308" algn="l" defTabSz="342892" rtl="0" eaLnBrk="1" latinLnBrk="0" hangingPunct="1">
        <a:spcBef>
          <a:spcPct val="20000"/>
        </a:spcBef>
        <a:buFont typeface="Arial"/>
        <a:buChar char="–"/>
        <a:defRPr sz="2100" kern="1200">
          <a:solidFill>
            <a:schemeClr val="tx1"/>
          </a:solidFill>
          <a:latin typeface="+mn-lt"/>
          <a:ea typeface="+mn-ea"/>
          <a:cs typeface="+mn-cs"/>
        </a:defRPr>
      </a:lvl2pPr>
      <a:lvl3pPr marL="857228" indent="-171446" algn="l" defTabSz="342892" rtl="0" eaLnBrk="1" latinLnBrk="0" hangingPunct="1">
        <a:spcBef>
          <a:spcPct val="20000"/>
        </a:spcBef>
        <a:buFont typeface="Arial"/>
        <a:buChar char="•"/>
        <a:defRPr sz="1800" kern="1200">
          <a:solidFill>
            <a:schemeClr val="tx1"/>
          </a:solidFill>
          <a:latin typeface="+mn-lt"/>
          <a:ea typeface="+mn-ea"/>
          <a:cs typeface="+mn-cs"/>
        </a:defRPr>
      </a:lvl3pPr>
      <a:lvl4pPr marL="1200120" indent="-171446" algn="l" defTabSz="342892" rtl="0" eaLnBrk="1" latinLnBrk="0" hangingPunct="1">
        <a:spcBef>
          <a:spcPct val="20000"/>
        </a:spcBef>
        <a:buFont typeface="Arial"/>
        <a:buChar char="–"/>
        <a:defRPr sz="1500" kern="1200">
          <a:solidFill>
            <a:schemeClr val="tx1"/>
          </a:solidFill>
          <a:latin typeface="+mn-lt"/>
          <a:ea typeface="+mn-ea"/>
          <a:cs typeface="+mn-cs"/>
        </a:defRPr>
      </a:lvl4pPr>
      <a:lvl5pPr marL="1543012" indent="-171446" algn="l" defTabSz="342892" rtl="0" eaLnBrk="1" latinLnBrk="0" hangingPunct="1">
        <a:spcBef>
          <a:spcPct val="20000"/>
        </a:spcBef>
        <a:buFont typeface="Arial"/>
        <a:buChar char="»"/>
        <a:defRPr sz="1500" kern="1200">
          <a:solidFill>
            <a:schemeClr val="tx1"/>
          </a:solidFill>
          <a:latin typeface="+mn-lt"/>
          <a:ea typeface="+mn-ea"/>
          <a:cs typeface="+mn-cs"/>
        </a:defRPr>
      </a:lvl5pPr>
      <a:lvl6pPr marL="1885903" indent="-171446" algn="l" defTabSz="342892"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2"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2" rtl="0" eaLnBrk="1" latinLnBrk="0" hangingPunct="1">
        <a:spcBef>
          <a:spcPct val="20000"/>
        </a:spcBef>
        <a:buFont typeface="Arial"/>
        <a:buChar char="•"/>
        <a:defRPr sz="1500" kern="1200">
          <a:solidFill>
            <a:schemeClr val="tx1"/>
          </a:solidFill>
          <a:latin typeface="+mn-lt"/>
          <a:ea typeface="+mn-ea"/>
          <a:cs typeface="+mn-cs"/>
        </a:defRPr>
      </a:lvl8pPr>
      <a:lvl9pPr marL="2914577" indent="-171446" algn="l" defTabSz="342892"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892" rtl="0" eaLnBrk="1" latinLnBrk="0" hangingPunct="1">
        <a:defRPr sz="1400" kern="1200">
          <a:solidFill>
            <a:schemeClr val="tx1"/>
          </a:solidFill>
          <a:latin typeface="+mn-lt"/>
          <a:ea typeface="+mn-ea"/>
          <a:cs typeface="+mn-cs"/>
        </a:defRPr>
      </a:lvl1pPr>
      <a:lvl2pPr marL="342892" algn="l" defTabSz="342892" rtl="0" eaLnBrk="1" latinLnBrk="0" hangingPunct="1">
        <a:defRPr sz="1400" kern="1200">
          <a:solidFill>
            <a:schemeClr val="tx1"/>
          </a:solidFill>
          <a:latin typeface="+mn-lt"/>
          <a:ea typeface="+mn-ea"/>
          <a:cs typeface="+mn-cs"/>
        </a:defRPr>
      </a:lvl2pPr>
      <a:lvl3pPr marL="685783" algn="l" defTabSz="342892" rtl="0" eaLnBrk="1" latinLnBrk="0" hangingPunct="1">
        <a:defRPr sz="1400" kern="1200">
          <a:solidFill>
            <a:schemeClr val="tx1"/>
          </a:solidFill>
          <a:latin typeface="+mn-lt"/>
          <a:ea typeface="+mn-ea"/>
          <a:cs typeface="+mn-cs"/>
        </a:defRPr>
      </a:lvl3pPr>
      <a:lvl4pPr marL="1028675" algn="l" defTabSz="342892" rtl="0" eaLnBrk="1" latinLnBrk="0" hangingPunct="1">
        <a:defRPr sz="1400" kern="1200">
          <a:solidFill>
            <a:schemeClr val="tx1"/>
          </a:solidFill>
          <a:latin typeface="+mn-lt"/>
          <a:ea typeface="+mn-ea"/>
          <a:cs typeface="+mn-cs"/>
        </a:defRPr>
      </a:lvl4pPr>
      <a:lvl5pPr marL="1371566" algn="l" defTabSz="342892" rtl="0" eaLnBrk="1" latinLnBrk="0" hangingPunct="1">
        <a:defRPr sz="1400" kern="1200">
          <a:solidFill>
            <a:schemeClr val="tx1"/>
          </a:solidFill>
          <a:latin typeface="+mn-lt"/>
          <a:ea typeface="+mn-ea"/>
          <a:cs typeface="+mn-cs"/>
        </a:defRPr>
      </a:lvl5pPr>
      <a:lvl6pPr marL="1714457" algn="l" defTabSz="342892" rtl="0" eaLnBrk="1" latinLnBrk="0" hangingPunct="1">
        <a:defRPr sz="1400" kern="1200">
          <a:solidFill>
            <a:schemeClr val="tx1"/>
          </a:solidFill>
          <a:latin typeface="+mn-lt"/>
          <a:ea typeface="+mn-ea"/>
          <a:cs typeface="+mn-cs"/>
        </a:defRPr>
      </a:lvl6pPr>
      <a:lvl7pPr marL="2057348" algn="l" defTabSz="342892" rtl="0" eaLnBrk="1" latinLnBrk="0" hangingPunct="1">
        <a:defRPr sz="1400" kern="1200">
          <a:solidFill>
            <a:schemeClr val="tx1"/>
          </a:solidFill>
          <a:latin typeface="+mn-lt"/>
          <a:ea typeface="+mn-ea"/>
          <a:cs typeface="+mn-cs"/>
        </a:defRPr>
      </a:lvl7pPr>
      <a:lvl8pPr marL="2400240" algn="l" defTabSz="342892" rtl="0" eaLnBrk="1" latinLnBrk="0" hangingPunct="1">
        <a:defRPr sz="1400" kern="1200">
          <a:solidFill>
            <a:schemeClr val="tx1"/>
          </a:solidFill>
          <a:latin typeface="+mn-lt"/>
          <a:ea typeface="+mn-ea"/>
          <a:cs typeface="+mn-cs"/>
        </a:defRPr>
      </a:lvl8pPr>
      <a:lvl9pPr marL="2743132" algn="l" defTabSz="342892"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tif"/><Relationship Id="rId4" Type="http://schemas.openxmlformats.org/officeDocument/2006/relationships/image" Target="../media/image11.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1.png"/><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referencesource.microsoft.co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tiff"/></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7.xml.rels><?xml version="1.0" encoding="UTF-8" standalone="yes"?>
<Relationships xmlns="http://schemas.openxmlformats.org/package/2006/relationships"><Relationship Id="rId3" Type="http://schemas.openxmlformats.org/officeDocument/2006/relationships/hyperlink" Target="http://ilspy.net/" TargetMode="External"/><Relationship Id="rId4" Type="http://schemas.openxmlformats.org/officeDocument/2006/relationships/hyperlink" Target="http://www.red-gate.com/products/dotnet-development/reflector/" TargetMode="External"/><Relationship Id="rId1" Type="http://schemas.openxmlformats.org/officeDocument/2006/relationships/slideLayout" Target="../slideLayouts/slideLayout3.xml"/><Relationship Id="rId2" Type="http://schemas.openxmlformats.org/officeDocument/2006/relationships/hyperlink" Target="https://www.jetbrains.com/decompiler/"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msdn.microsoft.com/ru-ru/library/d9kh6s92(v=vs.110).aspx"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5.png"/></Relationships>
</file>

<file path=ppt/slides/_rels/slide36.xml.rels><?xml version="1.0" encoding="UTF-8" standalone="yes"?>
<Relationships xmlns="http://schemas.openxmlformats.org/package/2006/relationships"><Relationship Id="rId3" Type="http://schemas.openxmlformats.org/officeDocument/2006/relationships/hyperlink" Target="http://www.ecma-international.org/" TargetMode="External"/><Relationship Id="rId4" Type="http://schemas.openxmlformats.org/officeDocument/2006/relationships/image" Target="../media/image11.png"/><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42.xml.rels><?xml version="1.0" encoding="UTF-8" standalone="yes"?>
<Relationships xmlns="http://schemas.openxmlformats.org/package/2006/relationships"><Relationship Id="rId3" Type="http://schemas.openxmlformats.org/officeDocument/2006/relationships/image" Target="../media/image28.tiff"/><Relationship Id="rId4" Type="http://schemas.openxmlformats.org/officeDocument/2006/relationships/hyperlink" Target="http://www.ecma-international.org/publications/standards/Ecma-334.htm" TargetMode="External"/><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msdn.microsoft.com/ru-ru/library/b2s063f7.asp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andcastle.codeplex.com/" TargetMode="External"/><Relationship Id="rId3" Type="http://schemas.openxmlformats.org/officeDocument/2006/relationships/image" Target="../media/image29.ti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7000" r="-17000"/>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5"/>
          </p:nvPr>
        </p:nvSpPr>
        <p:spPr>
          <a:xfrm>
            <a:off x="631825" y="2413934"/>
            <a:ext cx="6910388" cy="1152623"/>
          </a:xfrm>
        </p:spPr>
        <p:txBody>
          <a:bodyPr/>
          <a:lstStyle/>
          <a:p>
            <a:r>
              <a:rPr lang="en-US" sz="4400" dirty="0" err="1" smtClean="0"/>
              <a:t>Введение</a:t>
            </a:r>
            <a:r>
              <a:rPr lang="en-US" sz="4400" dirty="0" smtClean="0"/>
              <a:t> </a:t>
            </a:r>
            <a:r>
              <a:rPr lang="en-US" sz="4400" dirty="0" err="1"/>
              <a:t>в</a:t>
            </a:r>
            <a:r>
              <a:rPr lang="en-US" sz="4400" dirty="0"/>
              <a:t> </a:t>
            </a:r>
            <a:r>
              <a:rPr lang="en-US" sz="4400" dirty="0" err="1"/>
              <a:t>С</a:t>
            </a:r>
            <a:r>
              <a:rPr lang="en-US" sz="4400" dirty="0"/>
              <a:t># </a:t>
            </a:r>
            <a:r>
              <a:rPr lang="en-US" sz="4400" dirty="0" err="1"/>
              <a:t>и</a:t>
            </a:r>
            <a:r>
              <a:rPr lang="en-US" sz="4400" dirty="0"/>
              <a:t> .NET Framework</a:t>
            </a:r>
            <a:endParaRPr lang="en-US" dirty="0"/>
          </a:p>
        </p:txBody>
      </p:sp>
      <p:sp>
        <p:nvSpPr>
          <p:cNvPr id="4" name="Text Placeholder 3"/>
          <p:cNvSpPr>
            <a:spLocks noGrp="1"/>
          </p:cNvSpPr>
          <p:nvPr>
            <p:ph type="body" sz="quarter" idx="16"/>
          </p:nvPr>
        </p:nvSpPr>
        <p:spPr>
          <a:xfrm>
            <a:off x="660400" y="4197354"/>
            <a:ext cx="6817226" cy="392415"/>
          </a:xfrm>
        </p:spPr>
        <p:txBody>
          <a:bodyPr/>
          <a:lstStyle/>
          <a:p>
            <a:r>
              <a:rPr lang="en-US" sz="2100" dirty="0" smtClean="0"/>
              <a:t>.NET &amp; JS Lab, MINSK</a:t>
            </a:r>
            <a:endParaRPr lang="en-US" sz="2100" dirty="0"/>
          </a:p>
        </p:txBody>
      </p:sp>
      <p:sp>
        <p:nvSpPr>
          <p:cNvPr id="5" name="Text Placeholder 4"/>
          <p:cNvSpPr>
            <a:spLocks noGrp="1"/>
          </p:cNvSpPr>
          <p:nvPr>
            <p:ph type="body" sz="quarter" idx="17"/>
          </p:nvPr>
        </p:nvSpPr>
        <p:spPr>
          <a:xfrm>
            <a:off x="660399" y="5076828"/>
            <a:ext cx="3649662" cy="279797"/>
          </a:xfrm>
        </p:spPr>
        <p:txBody>
          <a:bodyPr>
            <a:noAutofit/>
          </a:bodyPr>
          <a:lstStyle/>
          <a:p>
            <a:r>
              <a:rPr lang="en-US" sz="2100" b="1" dirty="0" smtClean="0">
                <a:solidFill>
                  <a:schemeClr val="bg1"/>
                </a:solidFill>
              </a:rPr>
              <a:t>Anzhelika Kravchuk</a:t>
            </a:r>
            <a:endParaRPr lang="en-US" sz="2100" b="1" dirty="0">
              <a:solidFill>
                <a:schemeClr val="bg1"/>
              </a:solidFill>
            </a:endParaRPr>
          </a:p>
        </p:txBody>
      </p:sp>
    </p:spTree>
    <p:extLst>
      <p:ext uri="{BB962C8B-B14F-4D97-AF65-F5344CB8AC3E}">
        <p14:creationId xmlns:p14="http://schemas.microsoft.com/office/powerpoint/2010/main" val="15662888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ru-RU" dirty="0" smtClean="0"/>
              <a:t>Виды JIT-компиляции</a:t>
            </a:r>
            <a:endParaRPr lang="en-US" dirty="0"/>
          </a:p>
        </p:txBody>
      </p:sp>
      <p:pic>
        <p:nvPicPr>
          <p:cNvPr id="4" name="Picture 3"/>
          <p:cNvPicPr>
            <a:picLocks noChangeAspect="1"/>
          </p:cNvPicPr>
          <p:nvPr/>
        </p:nvPicPr>
        <p:blipFill>
          <a:blip r:embed="rId3"/>
          <a:stretch>
            <a:fillRect/>
          </a:stretch>
        </p:blipFill>
        <p:spPr>
          <a:xfrm>
            <a:off x="2331544" y="813134"/>
            <a:ext cx="4480911" cy="5341444"/>
          </a:xfrm>
          <a:prstGeom prst="rect">
            <a:avLst/>
          </a:prstGeom>
        </p:spPr>
      </p:pic>
    </p:spTree>
    <p:extLst>
      <p:ext uri="{BB962C8B-B14F-4D97-AF65-F5344CB8AC3E}">
        <p14:creationId xmlns:p14="http://schemas.microsoft.com/office/powerpoint/2010/main" val="15296951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ru-RU" dirty="0"/>
              <a:t>Виды компиляции. </a:t>
            </a:r>
            <a:r>
              <a:rPr lang="en-US" dirty="0"/>
              <a:t>Normal </a:t>
            </a:r>
            <a:r>
              <a:rPr lang="en-US" dirty="0" smtClean="0"/>
              <a:t>JIT</a:t>
            </a:r>
            <a:r>
              <a:rPr lang="ru-RU" dirty="0" smtClean="0"/>
              <a:t>-</a:t>
            </a:r>
            <a:r>
              <a:rPr lang="ru-RU" dirty="0"/>
              <a:t>компиляция</a:t>
            </a:r>
            <a:endParaRPr lang="en-US" dirty="0"/>
          </a:p>
        </p:txBody>
      </p:sp>
      <p:pic>
        <p:nvPicPr>
          <p:cNvPr id="5" name="Picture 4"/>
          <p:cNvPicPr>
            <a:picLocks noChangeAspect="1"/>
          </p:cNvPicPr>
          <p:nvPr/>
        </p:nvPicPr>
        <p:blipFill>
          <a:blip r:embed="rId2"/>
          <a:stretch>
            <a:fillRect/>
          </a:stretch>
        </p:blipFill>
        <p:spPr>
          <a:xfrm>
            <a:off x="2103863" y="953069"/>
            <a:ext cx="4936273" cy="5338549"/>
          </a:xfrm>
          <a:prstGeom prst="rect">
            <a:avLst/>
          </a:prstGeom>
        </p:spPr>
      </p:pic>
    </p:spTree>
    <p:extLst>
      <p:ext uri="{BB962C8B-B14F-4D97-AF65-F5344CB8AC3E}">
        <p14:creationId xmlns:p14="http://schemas.microsoft.com/office/powerpoint/2010/main" val="2656329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ru-RU" dirty="0"/>
              <a:t>Виды компиляции. </a:t>
            </a:r>
            <a:r>
              <a:rPr lang="en-US" dirty="0" err="1"/>
              <a:t>Econo</a:t>
            </a:r>
            <a:r>
              <a:rPr lang="ru-RU" dirty="0"/>
              <a:t>-</a:t>
            </a:r>
            <a:r>
              <a:rPr lang="en-US" dirty="0"/>
              <a:t>JIT</a:t>
            </a:r>
            <a:r>
              <a:rPr lang="ru-RU" dirty="0"/>
              <a:t>-компиляция</a:t>
            </a:r>
            <a:endParaRPr lang="en-US" dirty="0"/>
          </a:p>
        </p:txBody>
      </p:sp>
      <p:pic>
        <p:nvPicPr>
          <p:cNvPr id="3" name="Picture 2"/>
          <p:cNvPicPr>
            <a:picLocks noChangeAspect="1"/>
          </p:cNvPicPr>
          <p:nvPr/>
        </p:nvPicPr>
        <p:blipFill>
          <a:blip r:embed="rId2"/>
          <a:stretch>
            <a:fillRect/>
          </a:stretch>
        </p:blipFill>
        <p:spPr>
          <a:xfrm>
            <a:off x="2325237" y="657413"/>
            <a:ext cx="4493525" cy="5587283"/>
          </a:xfrm>
          <a:prstGeom prst="rect">
            <a:avLst/>
          </a:prstGeom>
        </p:spPr>
      </p:pic>
    </p:spTree>
    <p:extLst>
      <p:ext uri="{BB962C8B-B14F-4D97-AF65-F5344CB8AC3E}">
        <p14:creationId xmlns:p14="http://schemas.microsoft.com/office/powerpoint/2010/main" val="2818452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ru-RU" dirty="0"/>
              <a:t>Виды компиляции. </a:t>
            </a:r>
            <a:r>
              <a:rPr lang="ru-RU" dirty="0" err="1"/>
              <a:t>Pre</a:t>
            </a:r>
            <a:r>
              <a:rPr lang="ru-RU" dirty="0"/>
              <a:t>-JIT-компиляция</a:t>
            </a:r>
            <a:endParaRPr lang="en-US" dirty="0"/>
          </a:p>
        </p:txBody>
      </p:sp>
      <p:pic>
        <p:nvPicPr>
          <p:cNvPr id="3" name="Picture 2"/>
          <p:cNvPicPr>
            <a:picLocks noChangeAspect="1"/>
          </p:cNvPicPr>
          <p:nvPr/>
        </p:nvPicPr>
        <p:blipFill>
          <a:blip r:embed="rId2"/>
          <a:stretch>
            <a:fillRect/>
          </a:stretch>
        </p:blipFill>
        <p:spPr>
          <a:xfrm>
            <a:off x="2327477" y="723552"/>
            <a:ext cx="4489045" cy="5581713"/>
          </a:xfrm>
          <a:prstGeom prst="rect">
            <a:avLst/>
          </a:prstGeom>
        </p:spPr>
      </p:pic>
    </p:spTree>
    <p:extLst>
      <p:ext uri="{BB962C8B-B14F-4D97-AF65-F5344CB8AC3E}">
        <p14:creationId xmlns:p14="http://schemas.microsoft.com/office/powerpoint/2010/main" val="18618534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ru-RU" dirty="0"/>
              <a:t>Как CLR загружает, компилирует и запускает сборки</a:t>
            </a:r>
            <a:endParaRPr lang="en-US" dirty="0"/>
          </a:p>
        </p:txBody>
      </p:sp>
      <p:pic>
        <p:nvPicPr>
          <p:cNvPr id="4" name="Picture 3"/>
          <p:cNvPicPr>
            <a:picLocks noChangeAspect="1"/>
          </p:cNvPicPr>
          <p:nvPr/>
        </p:nvPicPr>
        <p:blipFill>
          <a:blip r:embed="rId2"/>
          <a:stretch>
            <a:fillRect/>
          </a:stretch>
        </p:blipFill>
        <p:spPr>
          <a:xfrm>
            <a:off x="698994" y="696036"/>
            <a:ext cx="7746012" cy="5634205"/>
          </a:xfrm>
          <a:prstGeom prst="rect">
            <a:avLst/>
          </a:prstGeom>
        </p:spPr>
      </p:pic>
    </p:spTree>
    <p:extLst>
      <p:ext uri="{BB962C8B-B14F-4D97-AF65-F5344CB8AC3E}">
        <p14:creationId xmlns:p14="http://schemas.microsoft.com/office/powerpoint/2010/main" val="5324950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asted-image.tif"/>
          <p:cNvPicPr/>
          <p:nvPr/>
        </p:nvPicPr>
        <p:blipFill>
          <a:blip r:embed="rId3">
            <a:extLst/>
          </a:blip>
          <a:stretch>
            <a:fillRect/>
          </a:stretch>
        </p:blipFill>
        <p:spPr>
          <a:xfrm>
            <a:off x="1285147" y="578825"/>
            <a:ext cx="6573706" cy="5849271"/>
          </a:xfrm>
          <a:prstGeom prst="rect">
            <a:avLst/>
          </a:prstGeom>
          <a:ln w="12700" cap="flat">
            <a:noFill/>
            <a:miter lim="400000"/>
          </a:ln>
          <a:effectLst/>
        </p:spPr>
      </p:pic>
      <p:sp>
        <p:nvSpPr>
          <p:cNvPr id="273" name="Shape 273"/>
          <p:cNvSpPr/>
          <p:nvPr/>
        </p:nvSpPr>
        <p:spPr>
          <a:xfrm flipV="1">
            <a:off x="1870543" y="1829658"/>
            <a:ext cx="1835608" cy="1"/>
          </a:xfrm>
          <a:prstGeom prst="line">
            <a:avLst/>
          </a:prstGeom>
          <a:noFill/>
          <a:ln w="38100" cap="flat">
            <a:solidFill>
              <a:srgbClr val="FF2600"/>
            </a:solidFill>
            <a:prstDash val="solid"/>
            <a:bevel/>
          </a:ln>
          <a:effectLst>
            <a:outerShdw blurRad="38100" dist="20000" dir="5400000" rotWithShape="0">
              <a:srgbClr val="000000">
                <a:alpha val="38000"/>
              </a:srgbClr>
            </a:outerShdw>
          </a:effectLst>
        </p:spPr>
        <p:txBody>
          <a:bodyPr wrap="square" lIns="0" tIns="0" rIns="0" bIns="0" numCol="1" anchor="t">
            <a:noAutofit/>
          </a:bodyPr>
          <a:lstStyle/>
          <a:p>
            <a:pPr lvl="0" defTabSz="457200">
              <a:defRPr sz="1200">
                <a:latin typeface="+mn-lt"/>
                <a:ea typeface="+mn-ea"/>
                <a:cs typeface="+mn-cs"/>
                <a:sym typeface="Helvetica"/>
              </a:defRPr>
            </a:pPr>
            <a:endParaRPr/>
          </a:p>
        </p:txBody>
      </p:sp>
      <p:pic>
        <p:nvPicPr>
          <p:cNvPr id="274" name="pasted-image.pdf"/>
          <p:cNvPicPr/>
          <p:nvPr/>
        </p:nvPicPr>
        <p:blipFill>
          <a:blip r:embed="rId4">
            <a:duotone>
              <a:prstClr val="black"/>
              <a:schemeClr val="accent2">
                <a:tint val="45000"/>
                <a:satMod val="400000"/>
              </a:schemeClr>
            </a:duotone>
            <a:extLst/>
          </a:blip>
          <a:stretch>
            <a:fillRect/>
          </a:stretch>
        </p:blipFill>
        <p:spPr>
          <a:xfrm>
            <a:off x="1963135" y="1829658"/>
            <a:ext cx="701121" cy="884491"/>
          </a:xfrm>
          <a:prstGeom prst="rect">
            <a:avLst/>
          </a:prstGeom>
          <a:ln w="12700" cap="flat">
            <a:noFill/>
            <a:miter lim="400000"/>
          </a:ln>
          <a:effectLst/>
        </p:spPr>
      </p:pic>
      <p:sp>
        <p:nvSpPr>
          <p:cNvPr id="275" name="Shape 275"/>
          <p:cNvSpPr/>
          <p:nvPr/>
        </p:nvSpPr>
        <p:spPr>
          <a:xfrm>
            <a:off x="464476" y="2703892"/>
            <a:ext cx="1752204" cy="660814"/>
          </a:xfrm>
          <a:prstGeom prst="roundRect">
            <a:avLst>
              <a:gd name="adj" fmla="val 28828"/>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sz="1600" dirty="0" err="1">
                <a:solidFill>
                  <a:schemeClr val="bg1"/>
                </a:solidFill>
              </a:rPr>
              <a:t>Первый</a:t>
            </a:r>
            <a:r>
              <a:rPr sz="1600" dirty="0">
                <a:solidFill>
                  <a:schemeClr val="bg1"/>
                </a:solidFill>
              </a:rPr>
              <a:t> </a:t>
            </a:r>
            <a:r>
              <a:rPr sz="1600" dirty="0" err="1">
                <a:solidFill>
                  <a:schemeClr val="bg1"/>
                </a:solidFill>
              </a:rPr>
              <a:t>вызов</a:t>
            </a:r>
            <a:r>
              <a:rPr sz="1600" dirty="0">
                <a:solidFill>
                  <a:schemeClr val="bg1"/>
                </a:solidFill>
              </a:rPr>
              <a:t> </a:t>
            </a:r>
            <a:r>
              <a:rPr sz="1600" dirty="0" err="1">
                <a:solidFill>
                  <a:schemeClr val="bg1"/>
                </a:solidFill>
              </a:rPr>
              <a:t>метода</a:t>
            </a:r>
            <a:r>
              <a:rPr sz="1600" dirty="0">
                <a:solidFill>
                  <a:schemeClr val="bg1"/>
                </a:solidFill>
              </a:rPr>
              <a:t> </a:t>
            </a:r>
            <a:r>
              <a:rPr sz="1600" dirty="0" err="1">
                <a:solidFill>
                  <a:schemeClr val="bg1"/>
                </a:solidFill>
              </a:rPr>
              <a:t>WriteLine</a:t>
            </a:r>
            <a:r>
              <a:rPr sz="1600" dirty="0">
                <a:solidFill>
                  <a:schemeClr val="bg1"/>
                </a:solidFill>
              </a:rPr>
              <a:t> </a:t>
            </a:r>
          </a:p>
        </p:txBody>
      </p:sp>
      <p:sp>
        <p:nvSpPr>
          <p:cNvPr id="2" name="Заголовок 1"/>
          <p:cNvSpPr>
            <a:spLocks noGrp="1"/>
          </p:cNvSpPr>
          <p:nvPr>
            <p:ph type="title"/>
          </p:nvPr>
        </p:nvSpPr>
        <p:spPr/>
        <p:txBody>
          <a:bodyPr/>
          <a:lstStyle/>
          <a:p>
            <a:r>
              <a:rPr lang="ru-RU" dirty="0"/>
              <a:t>Как CLR загружает, компилирует и запускает сборки</a:t>
            </a:r>
            <a:endParaRPr lang="en-US" dirty="0"/>
          </a:p>
        </p:txBody>
      </p:sp>
    </p:spTree>
    <p:extLst>
      <p:ext uri="{BB962C8B-B14F-4D97-AF65-F5344CB8AC3E}">
        <p14:creationId xmlns:p14="http://schemas.microsoft.com/office/powerpoint/2010/main" val="4156756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2" name="Picture 281"/>
          <p:cNvPicPr/>
          <p:nvPr/>
        </p:nvPicPr>
        <p:blipFill>
          <a:blip r:embed="rId3">
            <a:extLst/>
          </a:blip>
          <a:stretch>
            <a:fillRect/>
          </a:stretch>
        </p:blipFill>
        <p:spPr>
          <a:xfrm>
            <a:off x="1357976" y="724062"/>
            <a:ext cx="6428048" cy="5691117"/>
          </a:xfrm>
          <a:prstGeom prst="rect">
            <a:avLst/>
          </a:prstGeom>
          <a:effectLst/>
        </p:spPr>
      </p:pic>
      <p:sp>
        <p:nvSpPr>
          <p:cNvPr id="283" name="Shape 283"/>
          <p:cNvSpPr/>
          <p:nvPr/>
        </p:nvSpPr>
        <p:spPr>
          <a:xfrm>
            <a:off x="2062545" y="2073708"/>
            <a:ext cx="1650173" cy="1"/>
          </a:xfrm>
          <a:prstGeom prst="line">
            <a:avLst/>
          </a:prstGeom>
          <a:noFill/>
          <a:ln w="38100" cap="flat">
            <a:solidFill>
              <a:srgbClr val="FF2600"/>
            </a:solidFill>
            <a:prstDash val="solid"/>
            <a:bevel/>
          </a:ln>
          <a:effectLst>
            <a:outerShdw blurRad="38100" dist="20000" dir="5400000" rotWithShape="0">
              <a:srgbClr val="000000">
                <a:alpha val="38000"/>
              </a:srgbClr>
            </a:outerShdw>
          </a:effectLst>
        </p:spPr>
        <p:txBody>
          <a:bodyPr wrap="square" lIns="0" tIns="0" rIns="0" bIns="0" numCol="1" anchor="t">
            <a:noAutofit/>
          </a:bodyPr>
          <a:lstStyle/>
          <a:p>
            <a:pPr lvl="0" defTabSz="457200">
              <a:defRPr sz="1200">
                <a:latin typeface="+mn-lt"/>
                <a:ea typeface="+mn-ea"/>
                <a:cs typeface="+mn-cs"/>
                <a:sym typeface="Helvetica"/>
              </a:defRPr>
            </a:pPr>
            <a:endParaRPr/>
          </a:p>
        </p:txBody>
      </p:sp>
      <p:pic>
        <p:nvPicPr>
          <p:cNvPr id="284" name="pasted-image.pdf"/>
          <p:cNvPicPr/>
          <p:nvPr/>
        </p:nvPicPr>
        <p:blipFill>
          <a:blip r:embed="rId4">
            <a:duotone>
              <a:prstClr val="black"/>
              <a:schemeClr val="accent2">
                <a:tint val="45000"/>
                <a:satMod val="400000"/>
              </a:schemeClr>
            </a:duotone>
            <a:extLst/>
          </a:blip>
          <a:stretch>
            <a:fillRect/>
          </a:stretch>
        </p:blipFill>
        <p:spPr>
          <a:xfrm>
            <a:off x="1786290" y="2073709"/>
            <a:ext cx="673028" cy="827544"/>
          </a:xfrm>
          <a:prstGeom prst="rect">
            <a:avLst/>
          </a:prstGeom>
          <a:ln w="12700" cap="flat">
            <a:noFill/>
            <a:miter lim="400000"/>
          </a:ln>
          <a:effectLst>
            <a:outerShdw blurRad="38100" dist="20000" dir="5400000" rotWithShape="0">
              <a:srgbClr val="000000">
                <a:alpha val="38000"/>
              </a:srgbClr>
            </a:outerShdw>
          </a:effectLst>
        </p:spPr>
      </p:pic>
      <p:sp>
        <p:nvSpPr>
          <p:cNvPr id="285" name="Shape 285"/>
          <p:cNvSpPr/>
          <p:nvPr/>
        </p:nvSpPr>
        <p:spPr>
          <a:xfrm>
            <a:off x="347680" y="2892056"/>
            <a:ext cx="1898721" cy="677565"/>
          </a:xfrm>
          <a:prstGeom prst="roundRect">
            <a:avLst>
              <a:gd name="adj" fmla="val 26305"/>
            </a:avLst>
          </a:prstGeom>
          <a:solidFill>
            <a:schemeClr val="accent2">
              <a:lumMod val="50000"/>
            </a:schemeClr>
          </a:solidFill>
          <a:ln w="12700" cap="flat">
            <a:solidFill>
              <a:schemeClr val="accent3">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sz="1600" dirty="0">
                <a:solidFill>
                  <a:schemeClr val="bg1"/>
                </a:solidFill>
              </a:rPr>
              <a:t>Повторный вызов метода WriteLine </a:t>
            </a:r>
          </a:p>
        </p:txBody>
      </p:sp>
      <p:sp>
        <p:nvSpPr>
          <p:cNvPr id="13" name="Заголовок 1"/>
          <p:cNvSpPr>
            <a:spLocks noGrp="1"/>
          </p:cNvSpPr>
          <p:nvPr>
            <p:ph type="title"/>
          </p:nvPr>
        </p:nvSpPr>
        <p:spPr>
          <a:xfrm>
            <a:off x="0" y="0"/>
            <a:ext cx="9144000" cy="578825"/>
          </a:xfrm>
        </p:spPr>
        <p:txBody>
          <a:bodyPr/>
          <a:lstStyle/>
          <a:p>
            <a:r>
              <a:rPr lang="ru-RU" dirty="0"/>
              <a:t>Как CLR загружает, компилирует и запускает сборки</a:t>
            </a:r>
            <a:endParaRPr lang="en-US" dirty="0"/>
          </a:p>
        </p:txBody>
      </p:sp>
    </p:spTree>
    <p:extLst>
      <p:ext uri="{BB962C8B-B14F-4D97-AF65-F5344CB8AC3E}">
        <p14:creationId xmlns:p14="http://schemas.microsoft.com/office/powerpoint/2010/main" val="2408543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effectLst/>
        </p:spPr>
        <p:txBody>
          <a:bodyPr/>
          <a:lstStyle/>
          <a:p>
            <a:r>
              <a:rPr lang="ru-RU" dirty="0"/>
              <a:t>Сборки в .</a:t>
            </a:r>
            <a:r>
              <a:rPr lang="en-US" dirty="0" smtClean="0"/>
              <a:t>NET</a:t>
            </a:r>
            <a:endParaRPr lang="en-US" dirty="0"/>
          </a:p>
        </p:txBody>
      </p:sp>
      <p:sp>
        <p:nvSpPr>
          <p:cNvPr id="146" name="Shape 146"/>
          <p:cNvSpPr/>
          <p:nvPr/>
        </p:nvSpPr>
        <p:spPr>
          <a:xfrm>
            <a:off x="201855" y="836615"/>
            <a:ext cx="8740291" cy="1116689"/>
          </a:xfrm>
          <a:prstGeom prst="roundRect">
            <a:avLst>
              <a:gd name="adj" fmla="val 17059"/>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190500" tIns="190500" rIns="190500" bIns="190500" numCol="1" anchor="ctr">
            <a:noAutofit/>
          </a:bodyPr>
          <a:lstStyle>
            <a:lvl1pPr algn="just"/>
          </a:lstStyle>
          <a:p>
            <a:pPr lvl="0"/>
            <a:r>
              <a:rPr dirty="0" err="1">
                <a:solidFill>
                  <a:schemeClr val="bg1"/>
                </a:solidFill>
              </a:rPr>
              <a:t>Логическая</a:t>
            </a:r>
            <a:r>
              <a:rPr dirty="0">
                <a:solidFill>
                  <a:schemeClr val="bg1"/>
                </a:solidFill>
              </a:rPr>
              <a:t> </a:t>
            </a:r>
            <a:r>
              <a:rPr dirty="0" err="1">
                <a:solidFill>
                  <a:schemeClr val="bg1"/>
                </a:solidFill>
              </a:rPr>
              <a:t>группировка</a:t>
            </a:r>
            <a:r>
              <a:rPr dirty="0">
                <a:solidFill>
                  <a:schemeClr val="bg1"/>
                </a:solidFill>
              </a:rPr>
              <a:t> </a:t>
            </a:r>
            <a:r>
              <a:rPr dirty="0" err="1">
                <a:solidFill>
                  <a:schemeClr val="bg1"/>
                </a:solidFill>
              </a:rPr>
              <a:t>одного</a:t>
            </a:r>
            <a:r>
              <a:rPr dirty="0">
                <a:solidFill>
                  <a:schemeClr val="bg1"/>
                </a:solidFill>
              </a:rPr>
              <a:t> </a:t>
            </a:r>
            <a:r>
              <a:rPr dirty="0" err="1">
                <a:solidFill>
                  <a:schemeClr val="bg1"/>
                </a:solidFill>
              </a:rPr>
              <a:t>или</a:t>
            </a:r>
            <a:r>
              <a:rPr dirty="0">
                <a:solidFill>
                  <a:schemeClr val="bg1"/>
                </a:solidFill>
              </a:rPr>
              <a:t> </a:t>
            </a:r>
            <a:r>
              <a:rPr dirty="0" err="1">
                <a:solidFill>
                  <a:schemeClr val="bg1"/>
                </a:solidFill>
              </a:rPr>
              <a:t>нескольких</a:t>
            </a:r>
            <a:r>
              <a:rPr dirty="0">
                <a:solidFill>
                  <a:schemeClr val="bg1"/>
                </a:solidFill>
              </a:rPr>
              <a:t> </a:t>
            </a:r>
            <a:r>
              <a:rPr dirty="0" err="1">
                <a:solidFill>
                  <a:schemeClr val="bg1"/>
                </a:solidFill>
              </a:rPr>
              <a:t>управляемых</a:t>
            </a:r>
            <a:r>
              <a:rPr dirty="0">
                <a:solidFill>
                  <a:schemeClr val="bg1"/>
                </a:solidFill>
              </a:rPr>
              <a:t> </a:t>
            </a:r>
            <a:r>
              <a:rPr dirty="0" err="1">
                <a:solidFill>
                  <a:schemeClr val="bg1"/>
                </a:solidFill>
              </a:rPr>
              <a:t>модулей</a:t>
            </a:r>
            <a:r>
              <a:rPr dirty="0">
                <a:solidFill>
                  <a:schemeClr val="bg1"/>
                </a:solidFill>
              </a:rPr>
              <a:t> и </a:t>
            </a:r>
            <a:r>
              <a:rPr dirty="0" err="1">
                <a:solidFill>
                  <a:schemeClr val="bg1"/>
                </a:solidFill>
              </a:rPr>
              <a:t>файлов</a:t>
            </a:r>
            <a:r>
              <a:rPr dirty="0">
                <a:solidFill>
                  <a:schemeClr val="bg1"/>
                </a:solidFill>
              </a:rPr>
              <a:t> </a:t>
            </a:r>
            <a:r>
              <a:rPr dirty="0" err="1">
                <a:solidFill>
                  <a:schemeClr val="bg1"/>
                </a:solidFill>
              </a:rPr>
              <a:t>ресурсов</a:t>
            </a:r>
            <a:endParaRPr dirty="0">
              <a:solidFill>
                <a:schemeClr val="bg1"/>
              </a:solidFill>
            </a:endParaRPr>
          </a:p>
        </p:txBody>
      </p:sp>
      <p:sp>
        <p:nvSpPr>
          <p:cNvPr id="147" name="Shape 147"/>
          <p:cNvSpPr/>
          <p:nvPr/>
        </p:nvSpPr>
        <p:spPr>
          <a:xfrm>
            <a:off x="201855" y="2161497"/>
            <a:ext cx="8740291" cy="1116689"/>
          </a:xfrm>
          <a:prstGeom prst="roundRect">
            <a:avLst>
              <a:gd name="adj" fmla="val 17059"/>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190500" tIns="190500" rIns="190500" bIns="190500" numCol="1" anchor="ctr">
            <a:noAutofit/>
          </a:bodyPr>
          <a:lstStyle>
            <a:lvl1pPr algn="just"/>
          </a:lstStyle>
          <a:p>
            <a:pPr lvl="0"/>
            <a:r>
              <a:rPr>
                <a:solidFill>
                  <a:schemeClr val="bg1"/>
                </a:solidFill>
              </a:rPr>
              <a:t>Самая маленькая единица с точки зрения повторного использования, безопасности и управления версиями</a:t>
            </a:r>
          </a:p>
        </p:txBody>
      </p:sp>
    </p:spTree>
    <p:extLst>
      <p:ext uri="{BB962C8B-B14F-4D97-AF65-F5344CB8AC3E}">
        <p14:creationId xmlns:p14="http://schemas.microsoft.com/office/powerpoint/2010/main" val="13760352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Сборки в .</a:t>
            </a:r>
            <a:r>
              <a:rPr lang="en-US" dirty="0" smtClean="0"/>
              <a:t>NET</a:t>
            </a:r>
            <a:endParaRPr lang="en-US" dirty="0"/>
          </a:p>
        </p:txBody>
      </p:sp>
      <p:pic>
        <p:nvPicPr>
          <p:cNvPr id="154" name="image6.png"/>
          <p:cNvPicPr/>
          <p:nvPr/>
        </p:nvPicPr>
        <p:blipFill>
          <a:blip r:embed="rId3">
            <a:extLst/>
          </a:blip>
          <a:stretch>
            <a:fillRect/>
          </a:stretch>
        </p:blipFill>
        <p:spPr>
          <a:xfrm>
            <a:off x="5432853" y="927844"/>
            <a:ext cx="3105900" cy="5163913"/>
          </a:xfrm>
          <a:prstGeom prst="rect">
            <a:avLst/>
          </a:prstGeom>
          <a:ln w="12700" cap="flat">
            <a:noFill/>
            <a:miter lim="400000"/>
          </a:ln>
          <a:effectLst>
            <a:outerShdw blurRad="190500" dist="8455" dir="5400000" rotWithShape="0">
              <a:srgbClr val="000000"/>
            </a:outerShdw>
          </a:effectLst>
        </p:spPr>
      </p:pic>
      <p:pic>
        <p:nvPicPr>
          <p:cNvPr id="155" name="image7.png"/>
          <p:cNvPicPr/>
          <p:nvPr/>
        </p:nvPicPr>
        <p:blipFill>
          <a:blip r:embed="rId4">
            <a:extLst/>
          </a:blip>
          <a:srcRect/>
          <a:stretch>
            <a:fillRect/>
          </a:stretch>
        </p:blipFill>
        <p:spPr>
          <a:xfrm>
            <a:off x="80551" y="896548"/>
            <a:ext cx="2949628" cy="5242154"/>
          </a:xfrm>
          <a:prstGeom prst="rect">
            <a:avLst/>
          </a:prstGeom>
          <a:ln w="12700" cap="flat">
            <a:noFill/>
            <a:miter lim="400000"/>
          </a:ln>
          <a:effectLst/>
        </p:spPr>
      </p:pic>
      <p:pic>
        <p:nvPicPr>
          <p:cNvPr id="156" name="image8.png"/>
          <p:cNvPicPr/>
          <p:nvPr/>
        </p:nvPicPr>
        <p:blipFill>
          <a:blip r:embed="rId5">
            <a:extLst/>
          </a:blip>
          <a:srcRect/>
          <a:stretch>
            <a:fillRect/>
          </a:stretch>
        </p:blipFill>
        <p:spPr>
          <a:xfrm>
            <a:off x="2405091" y="927844"/>
            <a:ext cx="3144968" cy="5226506"/>
          </a:xfrm>
          <a:prstGeom prst="rect">
            <a:avLst/>
          </a:prstGeom>
          <a:ln w="12700" cap="flat">
            <a:noFill/>
            <a:miter lim="400000"/>
          </a:ln>
          <a:effectLst/>
        </p:spPr>
      </p:pic>
    </p:spTree>
    <p:extLst>
      <p:ext uri="{BB962C8B-B14F-4D97-AF65-F5344CB8AC3E}">
        <p14:creationId xmlns:p14="http://schemas.microsoft.com/office/powerpoint/2010/main" val="4780349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effectLst/>
        </p:spPr>
        <p:txBody>
          <a:bodyPr/>
          <a:lstStyle/>
          <a:p>
            <a:r>
              <a:rPr lang="ru-RU" dirty="0"/>
              <a:t>Сборки в .</a:t>
            </a:r>
            <a:r>
              <a:rPr lang="en-US" dirty="0" smtClean="0"/>
              <a:t>NET</a:t>
            </a:r>
            <a:endParaRPr lang="en-US" dirty="0"/>
          </a:p>
        </p:txBody>
      </p:sp>
      <p:sp>
        <p:nvSpPr>
          <p:cNvPr id="161" name="Shape 161"/>
          <p:cNvSpPr/>
          <p:nvPr/>
        </p:nvSpPr>
        <p:spPr>
          <a:xfrm>
            <a:off x="226953" y="761998"/>
            <a:ext cx="8726607" cy="614392"/>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ctr">
              <a:defRPr>
                <a:solidFill>
                  <a:srgbClr val="FFFFFF"/>
                </a:solidFill>
              </a:defRPr>
            </a:pPr>
            <a:endParaRPr>
              <a:solidFill>
                <a:schemeClr val="bg1"/>
              </a:solidFill>
            </a:endParaRPr>
          </a:p>
        </p:txBody>
      </p:sp>
      <p:sp>
        <p:nvSpPr>
          <p:cNvPr id="162" name="Shape 162"/>
          <p:cNvSpPr/>
          <p:nvPr/>
        </p:nvSpPr>
        <p:spPr>
          <a:xfrm>
            <a:off x="240617" y="930693"/>
            <a:ext cx="8699280" cy="276999"/>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sz="1900" b="1"/>
            </a:lvl1pPr>
          </a:lstStyle>
          <a:p>
            <a:pPr lvl="0">
              <a:defRPr sz="1800" b="0"/>
            </a:pPr>
            <a:r>
              <a:rPr sz="1800" b="1" dirty="0" err="1">
                <a:solidFill>
                  <a:schemeClr val="bg1"/>
                </a:solidFill>
              </a:rPr>
              <a:t>Некоторые</a:t>
            </a:r>
            <a:r>
              <a:rPr sz="1800" b="1" dirty="0">
                <a:solidFill>
                  <a:schemeClr val="bg1"/>
                </a:solidFill>
              </a:rPr>
              <a:t> </a:t>
            </a:r>
            <a:r>
              <a:rPr sz="1800" b="1" dirty="0" err="1">
                <a:solidFill>
                  <a:schemeClr val="bg1"/>
                </a:solidFill>
              </a:rPr>
              <a:t>характеристики</a:t>
            </a:r>
            <a:r>
              <a:rPr sz="1800" b="1" dirty="0">
                <a:solidFill>
                  <a:schemeClr val="bg1"/>
                </a:solidFill>
              </a:rPr>
              <a:t> </a:t>
            </a:r>
            <a:r>
              <a:rPr sz="1800" b="1" dirty="0" err="1">
                <a:solidFill>
                  <a:schemeClr val="bg1"/>
                </a:solidFill>
              </a:rPr>
              <a:t>сборки</a:t>
            </a:r>
            <a:r>
              <a:rPr sz="1800" b="1" dirty="0">
                <a:solidFill>
                  <a:schemeClr val="bg1"/>
                </a:solidFill>
              </a:rPr>
              <a:t>:</a:t>
            </a:r>
          </a:p>
        </p:txBody>
      </p:sp>
      <p:sp>
        <p:nvSpPr>
          <p:cNvPr id="164" name="Shape 164"/>
          <p:cNvSpPr/>
          <p:nvPr/>
        </p:nvSpPr>
        <p:spPr>
          <a:xfrm>
            <a:off x="226953" y="1548600"/>
            <a:ext cx="8726607" cy="614392"/>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ctr"/>
            <a:endParaRPr>
              <a:solidFill>
                <a:schemeClr val="bg1"/>
              </a:solidFill>
            </a:endParaRPr>
          </a:p>
        </p:txBody>
      </p:sp>
      <p:sp>
        <p:nvSpPr>
          <p:cNvPr id="165" name="Shape 165"/>
          <p:cNvSpPr/>
          <p:nvPr/>
        </p:nvSpPr>
        <p:spPr>
          <a:xfrm>
            <a:off x="240617" y="1717295"/>
            <a:ext cx="8699280" cy="276999"/>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lstStyle>
          <a:p>
            <a:pPr lvl="0"/>
            <a:r>
              <a:rPr>
                <a:solidFill>
                  <a:schemeClr val="bg1"/>
                </a:solidFill>
              </a:rPr>
              <a:t>В сборке определены повторно используемые типы</a:t>
            </a:r>
          </a:p>
        </p:txBody>
      </p:sp>
      <p:sp>
        <p:nvSpPr>
          <p:cNvPr id="167" name="Shape 167"/>
          <p:cNvSpPr/>
          <p:nvPr/>
        </p:nvSpPr>
        <p:spPr>
          <a:xfrm>
            <a:off x="226953" y="2335203"/>
            <a:ext cx="8726607" cy="614392"/>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ctr">
              <a:defRPr>
                <a:solidFill>
                  <a:srgbClr val="FFFFFF"/>
                </a:solidFill>
              </a:defRPr>
            </a:pPr>
            <a:endParaRPr>
              <a:solidFill>
                <a:schemeClr val="bg1"/>
              </a:solidFill>
            </a:endParaRPr>
          </a:p>
        </p:txBody>
      </p:sp>
      <p:sp>
        <p:nvSpPr>
          <p:cNvPr id="168" name="Shape 168"/>
          <p:cNvSpPr/>
          <p:nvPr/>
        </p:nvSpPr>
        <p:spPr>
          <a:xfrm>
            <a:off x="240617" y="2503898"/>
            <a:ext cx="8699280" cy="276999"/>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lstStyle>
          <a:p>
            <a:pPr lvl="0"/>
            <a:r>
              <a:rPr>
                <a:solidFill>
                  <a:schemeClr val="bg1"/>
                </a:solidFill>
              </a:rPr>
              <a:t>Сборка помечена номером версии</a:t>
            </a:r>
          </a:p>
        </p:txBody>
      </p:sp>
      <p:sp>
        <p:nvSpPr>
          <p:cNvPr id="170" name="Shape 170"/>
          <p:cNvSpPr/>
          <p:nvPr/>
        </p:nvSpPr>
        <p:spPr>
          <a:xfrm>
            <a:off x="226953" y="3121804"/>
            <a:ext cx="8726607" cy="614392"/>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ctr">
              <a:defRPr>
                <a:solidFill>
                  <a:srgbClr val="FFFFFF"/>
                </a:solidFill>
              </a:defRPr>
            </a:pPr>
            <a:endParaRPr>
              <a:solidFill>
                <a:schemeClr val="bg1"/>
              </a:solidFill>
            </a:endParaRPr>
          </a:p>
        </p:txBody>
      </p:sp>
      <p:sp>
        <p:nvSpPr>
          <p:cNvPr id="171" name="Shape 171"/>
          <p:cNvSpPr/>
          <p:nvPr/>
        </p:nvSpPr>
        <p:spPr>
          <a:xfrm>
            <a:off x="240617" y="3290499"/>
            <a:ext cx="8699280" cy="276999"/>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lstStyle>
          <a:p>
            <a:pPr lvl="0"/>
            <a:r>
              <a:rPr dirty="0">
                <a:solidFill>
                  <a:schemeClr val="bg1"/>
                </a:solidFill>
              </a:rPr>
              <a:t>Со сборкой может быть связана информация безопасности</a:t>
            </a:r>
          </a:p>
        </p:txBody>
      </p:sp>
      <p:sp>
        <p:nvSpPr>
          <p:cNvPr id="173" name="Shape 173"/>
          <p:cNvSpPr/>
          <p:nvPr/>
        </p:nvSpPr>
        <p:spPr>
          <a:xfrm>
            <a:off x="226953" y="3908406"/>
            <a:ext cx="8726607" cy="614392"/>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ctr">
              <a:defRPr>
                <a:solidFill>
                  <a:srgbClr val="FFFFFF"/>
                </a:solidFill>
              </a:defRPr>
            </a:pPr>
            <a:endParaRPr>
              <a:solidFill>
                <a:schemeClr val="bg1"/>
              </a:solidFill>
            </a:endParaRPr>
          </a:p>
        </p:txBody>
      </p:sp>
      <p:sp>
        <p:nvSpPr>
          <p:cNvPr id="174" name="Shape 174"/>
          <p:cNvSpPr/>
          <p:nvPr/>
        </p:nvSpPr>
        <p:spPr>
          <a:xfrm>
            <a:off x="240617" y="4077101"/>
            <a:ext cx="8699280" cy="276999"/>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lstStyle>
          <a:p>
            <a:pPr lvl="0"/>
            <a:r>
              <a:rPr dirty="0">
                <a:solidFill>
                  <a:schemeClr val="bg1"/>
                </a:solidFill>
              </a:rPr>
              <a:t>Сборка определяет границы типов</a:t>
            </a:r>
          </a:p>
        </p:txBody>
      </p:sp>
      <p:sp>
        <p:nvSpPr>
          <p:cNvPr id="176" name="Shape 176"/>
          <p:cNvSpPr/>
          <p:nvPr/>
        </p:nvSpPr>
        <p:spPr>
          <a:xfrm>
            <a:off x="226953" y="4695008"/>
            <a:ext cx="8726607" cy="614392"/>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ctr">
              <a:defRPr>
                <a:solidFill>
                  <a:srgbClr val="FFFFFF"/>
                </a:solidFill>
              </a:defRPr>
            </a:pPr>
            <a:endParaRPr>
              <a:solidFill>
                <a:schemeClr val="bg1"/>
              </a:solidFill>
            </a:endParaRPr>
          </a:p>
        </p:txBody>
      </p:sp>
      <p:sp>
        <p:nvSpPr>
          <p:cNvPr id="177" name="Shape 177"/>
          <p:cNvSpPr/>
          <p:nvPr/>
        </p:nvSpPr>
        <p:spPr>
          <a:xfrm>
            <a:off x="240617" y="4816782"/>
            <a:ext cx="8699280" cy="370842"/>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stStyle>
          <a:p>
            <a:pPr lvl="0"/>
            <a:r>
              <a:rPr dirty="0">
                <a:solidFill>
                  <a:schemeClr val="bg1"/>
                </a:solidFill>
              </a:rPr>
              <a:t>Сборки являются самоописываемыми</a:t>
            </a:r>
          </a:p>
        </p:txBody>
      </p:sp>
      <p:sp>
        <p:nvSpPr>
          <p:cNvPr id="179" name="Shape 179"/>
          <p:cNvSpPr/>
          <p:nvPr/>
        </p:nvSpPr>
        <p:spPr>
          <a:xfrm>
            <a:off x="226953" y="5481611"/>
            <a:ext cx="8726607" cy="614392"/>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ctr">
              <a:defRPr>
                <a:solidFill>
                  <a:srgbClr val="FFFFFF"/>
                </a:solidFill>
              </a:defRPr>
            </a:pPr>
            <a:endParaRPr>
              <a:solidFill>
                <a:schemeClr val="bg1"/>
              </a:solidFill>
            </a:endParaRPr>
          </a:p>
        </p:txBody>
      </p:sp>
      <p:sp>
        <p:nvSpPr>
          <p:cNvPr id="180" name="Shape 180"/>
          <p:cNvSpPr/>
          <p:nvPr/>
        </p:nvSpPr>
        <p:spPr>
          <a:xfrm>
            <a:off x="240617" y="5650306"/>
            <a:ext cx="8699280" cy="276999"/>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lstStyle>
          <a:p>
            <a:pPr lvl="0"/>
            <a:r>
              <a:rPr dirty="0">
                <a:solidFill>
                  <a:schemeClr val="bg1"/>
                </a:solidFill>
              </a:rPr>
              <a:t>Сборки поддаются конфигурированию</a:t>
            </a:r>
          </a:p>
        </p:txBody>
      </p:sp>
      <p:sp>
        <p:nvSpPr>
          <p:cNvPr id="183" name="Shape 183"/>
          <p:cNvSpPr/>
          <p:nvPr/>
        </p:nvSpPr>
        <p:spPr>
          <a:xfrm>
            <a:off x="226954" y="179343"/>
            <a:ext cx="8726607" cy="582657"/>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endParaRPr b="1" dirty="0">
              <a:solidFill>
                <a:srgbClr val="21438F"/>
              </a:solidFil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Shape 63"/>
          <p:cNvSpPr>
            <a:spLocks noGrp="1"/>
          </p:cNvSpPr>
          <p:nvPr>
            <p:ph type="sldNum" sz="quarter" idx="4294967295"/>
          </p:nvPr>
        </p:nvSpPr>
        <p:spPr>
          <a:xfrm>
            <a:off x="7010400" y="6172200"/>
            <a:ext cx="2133600" cy="368300"/>
          </a:xfrm>
          <a:prstGeom prst="rect">
            <a:avLst/>
          </a:prstGeom>
          <a:extLst>
            <a:ext uri="{C572A759-6A51-4108-AA02-DFA0A04FC94B}">
              <ma14:wrappingTextBoxFlag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2</a:t>
            </a:fld>
            <a:endParaRPr sz="1200" b="1">
              <a:solidFill>
                <a:srgbClr val="21438F"/>
              </a:solidFill>
            </a:endParaRPr>
          </a:p>
        </p:txBody>
      </p:sp>
      <p:sp>
        <p:nvSpPr>
          <p:cNvPr id="40" name="Oval 39"/>
          <p:cNvSpPr/>
          <p:nvPr/>
        </p:nvSpPr>
        <p:spPr>
          <a:xfrm>
            <a:off x="1693333" y="829734"/>
            <a:ext cx="5757333" cy="5520266"/>
          </a:xfrm>
          <a:prstGeom prst="ellipse">
            <a:avLst/>
          </a:prstGeom>
          <a:solidFill>
            <a:schemeClr val="accent2">
              <a:lumMod val="20000"/>
              <a:lumOff val="80000"/>
            </a:schemeClr>
          </a:solidFill>
          <a:ln>
            <a:solidFill>
              <a:schemeClr val="accent2">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2726267" y="1845733"/>
            <a:ext cx="3657602" cy="3488267"/>
          </a:xfrm>
          <a:prstGeom prst="ellipse">
            <a:avLst/>
          </a:prstGeom>
          <a:solidFill>
            <a:schemeClr val="accent2">
              <a:lumMod val="75000"/>
            </a:schemeClr>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err="1" smtClean="0"/>
              <a:t>mscoree.dl</a:t>
            </a:r>
            <a:endParaRPr lang="en-US" b="1" dirty="0"/>
          </a:p>
        </p:txBody>
      </p:sp>
      <p:sp>
        <p:nvSpPr>
          <p:cNvPr id="42" name="Oval 41"/>
          <p:cNvSpPr/>
          <p:nvPr/>
        </p:nvSpPr>
        <p:spPr>
          <a:xfrm>
            <a:off x="3657600" y="2743201"/>
            <a:ext cx="1811866" cy="1811866"/>
          </a:xfrm>
          <a:prstGeom prst="ellipse">
            <a:avLst/>
          </a:prstGeom>
          <a:solidFill>
            <a:schemeClr val="accent2">
              <a:lumMod val="5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err="1" smtClean="0">
                <a:latin typeface="Consolas"/>
                <a:cs typeface="Consolas"/>
              </a:rPr>
              <a:t>mscoree.dll</a:t>
            </a:r>
            <a:r>
              <a:rPr lang="en-US" sz="1400" b="1" dirty="0" smtClean="0">
                <a:latin typeface="Consolas"/>
                <a:cs typeface="Consolas"/>
              </a:rPr>
              <a:t>&amp;</a:t>
            </a:r>
          </a:p>
          <a:p>
            <a:pPr algn="ctr"/>
            <a:r>
              <a:rPr lang="en-US" sz="1400" b="1" dirty="0" err="1" smtClean="0">
                <a:latin typeface="Consolas"/>
                <a:cs typeface="Consolas"/>
              </a:rPr>
              <a:t>clr.dll</a:t>
            </a:r>
            <a:endParaRPr lang="en-US" sz="1400" b="1" dirty="0">
              <a:latin typeface="Consolas"/>
              <a:cs typeface="Consolas"/>
            </a:endParaRPr>
          </a:p>
        </p:txBody>
      </p:sp>
      <p:sp>
        <p:nvSpPr>
          <p:cNvPr id="43" name="Rectangle 42"/>
          <p:cNvSpPr/>
          <p:nvPr/>
        </p:nvSpPr>
        <p:spPr>
          <a:xfrm>
            <a:off x="4018538" y="1940467"/>
            <a:ext cx="1369185" cy="307777"/>
          </a:xfrm>
          <a:prstGeom prst="rect">
            <a:avLst/>
          </a:prstGeom>
        </p:spPr>
        <p:txBody>
          <a:bodyPr wrap="none">
            <a:spAutoFit/>
          </a:bodyPr>
          <a:lstStyle/>
          <a:p>
            <a:pPr algn="l"/>
            <a:r>
              <a:rPr lang="en-US" sz="1400" b="1" dirty="0" err="1" smtClean="0">
                <a:solidFill>
                  <a:schemeClr val="bg1"/>
                </a:solidFill>
                <a:latin typeface="Consolas"/>
                <a:cs typeface="Consolas"/>
              </a:rPr>
              <a:t>mscorlib.dll</a:t>
            </a:r>
            <a:endParaRPr lang="en-US" b="1" dirty="0">
              <a:solidFill>
                <a:schemeClr val="bg1"/>
              </a:solidFill>
              <a:latin typeface="Consolas"/>
              <a:cs typeface="Consolas"/>
            </a:endParaRPr>
          </a:p>
        </p:txBody>
      </p:sp>
      <p:sp>
        <p:nvSpPr>
          <p:cNvPr id="44" name="Rectangle 43"/>
          <p:cNvSpPr/>
          <p:nvPr/>
        </p:nvSpPr>
        <p:spPr>
          <a:xfrm>
            <a:off x="3410131" y="2292532"/>
            <a:ext cx="2116667" cy="307777"/>
          </a:xfrm>
          <a:prstGeom prst="rect">
            <a:avLst/>
          </a:prstGeom>
        </p:spPr>
        <p:txBody>
          <a:bodyPr wrap="square">
            <a:spAutoFit/>
          </a:bodyPr>
          <a:lstStyle/>
          <a:p>
            <a:r>
              <a:rPr lang="en-US" sz="1400" b="1" dirty="0">
                <a:solidFill>
                  <a:srgbClr val="FFFFFF"/>
                </a:solidFill>
              </a:rPr>
              <a:t>Framework </a:t>
            </a:r>
            <a:r>
              <a:rPr lang="en-US" sz="1400" b="1" dirty="0" smtClean="0">
                <a:solidFill>
                  <a:srgbClr val="FFFFFF"/>
                </a:solidFill>
              </a:rPr>
              <a:t>Fundamentals</a:t>
            </a:r>
          </a:p>
        </p:txBody>
      </p:sp>
      <p:sp>
        <p:nvSpPr>
          <p:cNvPr id="45" name="Rectangle 44"/>
          <p:cNvSpPr/>
          <p:nvPr/>
        </p:nvSpPr>
        <p:spPr>
          <a:xfrm>
            <a:off x="3064933" y="2673235"/>
            <a:ext cx="999067" cy="307777"/>
          </a:xfrm>
          <a:prstGeom prst="rect">
            <a:avLst/>
          </a:prstGeom>
        </p:spPr>
        <p:txBody>
          <a:bodyPr wrap="square">
            <a:spAutoFit/>
          </a:bodyPr>
          <a:lstStyle/>
          <a:p>
            <a:r>
              <a:rPr lang="en-US" sz="1400" b="1" dirty="0" smtClean="0">
                <a:solidFill>
                  <a:srgbClr val="FFFFFF"/>
                </a:solidFill>
              </a:rPr>
              <a:t>Collections</a:t>
            </a:r>
          </a:p>
        </p:txBody>
      </p:sp>
      <p:sp>
        <p:nvSpPr>
          <p:cNvPr id="46" name="Rectangle 45"/>
          <p:cNvSpPr/>
          <p:nvPr/>
        </p:nvSpPr>
        <p:spPr>
          <a:xfrm>
            <a:off x="4963704" y="2649767"/>
            <a:ext cx="999067" cy="307777"/>
          </a:xfrm>
          <a:prstGeom prst="rect">
            <a:avLst/>
          </a:prstGeom>
        </p:spPr>
        <p:txBody>
          <a:bodyPr wrap="square">
            <a:spAutoFit/>
          </a:bodyPr>
          <a:lstStyle/>
          <a:p>
            <a:r>
              <a:rPr lang="en-US" sz="1400" b="1" dirty="0" err="1" smtClean="0">
                <a:solidFill>
                  <a:srgbClr val="FFFFFF"/>
                </a:solidFill>
              </a:rPr>
              <a:t>Interop</a:t>
            </a:r>
            <a:endParaRPr lang="en-US" sz="1400" b="1" dirty="0" smtClean="0">
              <a:solidFill>
                <a:srgbClr val="FFFFFF"/>
              </a:solidFill>
            </a:endParaRPr>
          </a:p>
        </p:txBody>
      </p:sp>
      <p:sp>
        <p:nvSpPr>
          <p:cNvPr id="47" name="Rectangle 46"/>
          <p:cNvSpPr/>
          <p:nvPr/>
        </p:nvSpPr>
        <p:spPr>
          <a:xfrm>
            <a:off x="5384799" y="3011902"/>
            <a:ext cx="1117601" cy="523220"/>
          </a:xfrm>
          <a:prstGeom prst="rect">
            <a:avLst/>
          </a:prstGeom>
        </p:spPr>
        <p:txBody>
          <a:bodyPr wrap="square">
            <a:spAutoFit/>
          </a:bodyPr>
          <a:lstStyle/>
          <a:p>
            <a:r>
              <a:rPr lang="en-US" sz="1400" b="1" dirty="0" smtClean="0">
                <a:solidFill>
                  <a:srgbClr val="FFFFFF"/>
                </a:solidFill>
              </a:rPr>
              <a:t>Application Domains</a:t>
            </a:r>
          </a:p>
        </p:txBody>
      </p:sp>
      <p:sp>
        <p:nvSpPr>
          <p:cNvPr id="48" name="Rectangle 47"/>
          <p:cNvSpPr/>
          <p:nvPr/>
        </p:nvSpPr>
        <p:spPr>
          <a:xfrm>
            <a:off x="5469466" y="3638436"/>
            <a:ext cx="1117601" cy="307777"/>
          </a:xfrm>
          <a:prstGeom prst="rect">
            <a:avLst/>
          </a:prstGeom>
        </p:spPr>
        <p:txBody>
          <a:bodyPr wrap="square">
            <a:spAutoFit/>
          </a:bodyPr>
          <a:lstStyle/>
          <a:p>
            <a:r>
              <a:rPr lang="en-US" sz="1400" b="1" dirty="0" smtClean="0">
                <a:solidFill>
                  <a:srgbClr val="FFFFFF"/>
                </a:solidFill>
              </a:rPr>
              <a:t>Threading</a:t>
            </a:r>
          </a:p>
        </p:txBody>
      </p:sp>
      <p:sp>
        <p:nvSpPr>
          <p:cNvPr id="49" name="Rectangle 48"/>
          <p:cNvSpPr/>
          <p:nvPr/>
        </p:nvSpPr>
        <p:spPr>
          <a:xfrm>
            <a:off x="5283198" y="3909368"/>
            <a:ext cx="1117601" cy="307777"/>
          </a:xfrm>
          <a:prstGeom prst="rect">
            <a:avLst/>
          </a:prstGeom>
        </p:spPr>
        <p:txBody>
          <a:bodyPr wrap="square">
            <a:spAutoFit/>
          </a:bodyPr>
          <a:lstStyle/>
          <a:p>
            <a:r>
              <a:rPr lang="en-US" sz="1400" b="1" dirty="0" smtClean="0">
                <a:solidFill>
                  <a:srgbClr val="FFFFFF"/>
                </a:solidFill>
              </a:rPr>
              <a:t>Security</a:t>
            </a:r>
          </a:p>
        </p:txBody>
      </p:sp>
      <p:sp>
        <p:nvSpPr>
          <p:cNvPr id="50" name="Rectangle 49"/>
          <p:cNvSpPr/>
          <p:nvPr/>
        </p:nvSpPr>
        <p:spPr>
          <a:xfrm>
            <a:off x="2726266" y="3469102"/>
            <a:ext cx="1117601" cy="307777"/>
          </a:xfrm>
          <a:prstGeom prst="rect">
            <a:avLst/>
          </a:prstGeom>
        </p:spPr>
        <p:txBody>
          <a:bodyPr wrap="square">
            <a:spAutoFit/>
          </a:bodyPr>
          <a:lstStyle/>
          <a:p>
            <a:r>
              <a:rPr lang="en-US" sz="1400" b="1" dirty="0" smtClean="0">
                <a:solidFill>
                  <a:srgbClr val="FFFFFF"/>
                </a:solidFill>
              </a:rPr>
              <a:t>Reflection</a:t>
            </a:r>
          </a:p>
        </p:txBody>
      </p:sp>
      <p:sp>
        <p:nvSpPr>
          <p:cNvPr id="51" name="Rectangle 50"/>
          <p:cNvSpPr/>
          <p:nvPr/>
        </p:nvSpPr>
        <p:spPr>
          <a:xfrm>
            <a:off x="2760134" y="3875502"/>
            <a:ext cx="1117601" cy="307777"/>
          </a:xfrm>
          <a:prstGeom prst="rect">
            <a:avLst/>
          </a:prstGeom>
        </p:spPr>
        <p:txBody>
          <a:bodyPr wrap="square">
            <a:spAutoFit/>
          </a:bodyPr>
          <a:lstStyle/>
          <a:p>
            <a:r>
              <a:rPr lang="en-US" sz="1400" b="1" dirty="0" smtClean="0">
                <a:solidFill>
                  <a:srgbClr val="FFFFFF"/>
                </a:solidFill>
              </a:rPr>
              <a:t>Assemblies</a:t>
            </a:r>
          </a:p>
        </p:txBody>
      </p:sp>
      <p:sp>
        <p:nvSpPr>
          <p:cNvPr id="52" name="Rectangle 51"/>
          <p:cNvSpPr/>
          <p:nvPr/>
        </p:nvSpPr>
        <p:spPr>
          <a:xfrm>
            <a:off x="4995334" y="4332701"/>
            <a:ext cx="1117601" cy="307777"/>
          </a:xfrm>
          <a:prstGeom prst="rect">
            <a:avLst/>
          </a:prstGeom>
        </p:spPr>
        <p:txBody>
          <a:bodyPr wrap="square">
            <a:spAutoFit/>
          </a:bodyPr>
          <a:lstStyle/>
          <a:p>
            <a:r>
              <a:rPr lang="en-US" sz="1400" b="1" dirty="0" smtClean="0">
                <a:solidFill>
                  <a:srgbClr val="FFFFFF"/>
                </a:solidFill>
              </a:rPr>
              <a:t>Serialization</a:t>
            </a:r>
          </a:p>
        </p:txBody>
      </p:sp>
      <p:sp>
        <p:nvSpPr>
          <p:cNvPr id="53" name="Rectangle 52"/>
          <p:cNvSpPr/>
          <p:nvPr/>
        </p:nvSpPr>
        <p:spPr>
          <a:xfrm>
            <a:off x="3003730" y="4305965"/>
            <a:ext cx="1422401" cy="307777"/>
          </a:xfrm>
          <a:prstGeom prst="rect">
            <a:avLst/>
          </a:prstGeom>
        </p:spPr>
        <p:txBody>
          <a:bodyPr wrap="square">
            <a:spAutoFit/>
          </a:bodyPr>
          <a:lstStyle/>
          <a:p>
            <a:r>
              <a:rPr lang="en-US" sz="1400" b="1" dirty="0" smtClean="0">
                <a:solidFill>
                  <a:srgbClr val="FFFFFF"/>
                </a:solidFill>
              </a:rPr>
              <a:t>Streams &amp; IO</a:t>
            </a:r>
          </a:p>
        </p:txBody>
      </p:sp>
      <p:sp>
        <p:nvSpPr>
          <p:cNvPr id="54" name="Rectangle 53"/>
          <p:cNvSpPr/>
          <p:nvPr/>
        </p:nvSpPr>
        <p:spPr>
          <a:xfrm>
            <a:off x="2878666" y="3079635"/>
            <a:ext cx="999067" cy="307777"/>
          </a:xfrm>
          <a:prstGeom prst="rect">
            <a:avLst/>
          </a:prstGeom>
        </p:spPr>
        <p:txBody>
          <a:bodyPr wrap="square">
            <a:spAutoFit/>
          </a:bodyPr>
          <a:lstStyle/>
          <a:p>
            <a:r>
              <a:rPr lang="en-US" sz="1400" b="1" dirty="0" smtClean="0">
                <a:solidFill>
                  <a:srgbClr val="FFFFFF"/>
                </a:solidFill>
              </a:rPr>
              <a:t>Disposal</a:t>
            </a:r>
          </a:p>
        </p:txBody>
      </p:sp>
      <p:sp>
        <p:nvSpPr>
          <p:cNvPr id="55" name="Rectangle 54"/>
          <p:cNvSpPr/>
          <p:nvPr/>
        </p:nvSpPr>
        <p:spPr>
          <a:xfrm>
            <a:off x="3834676" y="4680133"/>
            <a:ext cx="1371599" cy="523220"/>
          </a:xfrm>
          <a:prstGeom prst="rect">
            <a:avLst/>
          </a:prstGeom>
        </p:spPr>
        <p:txBody>
          <a:bodyPr wrap="square">
            <a:spAutoFit/>
          </a:bodyPr>
          <a:lstStyle/>
          <a:p>
            <a:r>
              <a:rPr lang="en-US" sz="1400" b="1" dirty="0" smtClean="0">
                <a:solidFill>
                  <a:srgbClr val="FFFFFF"/>
                </a:solidFill>
              </a:rPr>
              <a:t>Concurrency</a:t>
            </a:r>
          </a:p>
          <a:p>
            <a:r>
              <a:rPr lang="en-US" sz="1400" b="1" dirty="0" smtClean="0">
                <a:solidFill>
                  <a:srgbClr val="FFFFFF"/>
                </a:solidFill>
              </a:rPr>
              <a:t> &amp; Asynchrony </a:t>
            </a:r>
            <a:endParaRPr lang="en-US" sz="1400" dirty="0">
              <a:solidFill>
                <a:srgbClr val="FFFFFF"/>
              </a:solidFill>
            </a:endParaRPr>
          </a:p>
        </p:txBody>
      </p:sp>
      <p:sp>
        <p:nvSpPr>
          <p:cNvPr id="56" name="TextBox 55"/>
          <p:cNvSpPr txBox="1"/>
          <p:nvPr/>
        </p:nvSpPr>
        <p:spPr>
          <a:xfrm>
            <a:off x="3390413" y="1117601"/>
            <a:ext cx="1279542" cy="646331"/>
          </a:xfrm>
          <a:prstGeom prst="rect">
            <a:avLst/>
          </a:prstGeom>
          <a:noFill/>
          <a:ln>
            <a:solidFill>
              <a:schemeClr val="accent2">
                <a:lumMod val="50000"/>
              </a:schemeClr>
            </a:solidFill>
          </a:ln>
        </p:spPr>
        <p:txBody>
          <a:bodyPr wrap="none" rtlCol="0">
            <a:spAutoFit/>
          </a:bodyPr>
          <a:lstStyle/>
          <a:p>
            <a:pPr algn="ctr"/>
            <a:r>
              <a:rPr lang="en-US" b="1" dirty="0" smtClean="0">
                <a:solidFill>
                  <a:schemeClr val="accent2">
                    <a:lumMod val="50000"/>
                  </a:schemeClr>
                </a:solidFill>
              </a:rPr>
              <a:t>Core </a:t>
            </a:r>
          </a:p>
          <a:p>
            <a:pPr algn="ctr"/>
            <a:r>
              <a:rPr lang="en-US" b="1" dirty="0" smtClean="0">
                <a:solidFill>
                  <a:schemeClr val="accent2">
                    <a:lumMod val="50000"/>
                  </a:schemeClr>
                </a:solidFill>
              </a:rPr>
              <a:t>Framework</a:t>
            </a:r>
            <a:endParaRPr lang="en-US" b="1" dirty="0">
              <a:solidFill>
                <a:schemeClr val="accent2">
                  <a:lumMod val="50000"/>
                </a:schemeClr>
              </a:solidFill>
            </a:endParaRPr>
          </a:p>
        </p:txBody>
      </p:sp>
      <p:sp>
        <p:nvSpPr>
          <p:cNvPr id="57" name="TextBox 56"/>
          <p:cNvSpPr txBox="1"/>
          <p:nvPr/>
        </p:nvSpPr>
        <p:spPr>
          <a:xfrm>
            <a:off x="4619928" y="1083735"/>
            <a:ext cx="1665315" cy="738664"/>
          </a:xfrm>
          <a:prstGeom prst="rect">
            <a:avLst/>
          </a:prstGeom>
          <a:noFill/>
          <a:ln>
            <a:noFill/>
          </a:ln>
        </p:spPr>
        <p:txBody>
          <a:bodyPr wrap="none" rtlCol="0">
            <a:spAutoFit/>
          </a:bodyPr>
          <a:lstStyle/>
          <a:p>
            <a:pPr algn="ctr"/>
            <a:r>
              <a:rPr lang="en-US" sz="1400" b="1" dirty="0" err="1" smtClean="0">
                <a:solidFill>
                  <a:schemeClr val="accent2">
                    <a:lumMod val="50000"/>
                  </a:schemeClr>
                </a:solidFill>
                <a:latin typeface="Consolas"/>
                <a:cs typeface="Consolas"/>
              </a:rPr>
              <a:t>System.dll</a:t>
            </a:r>
            <a:endParaRPr lang="en-US" sz="1400" b="1" dirty="0" smtClean="0">
              <a:solidFill>
                <a:schemeClr val="accent2">
                  <a:lumMod val="50000"/>
                </a:schemeClr>
              </a:solidFill>
              <a:latin typeface="Consolas"/>
              <a:cs typeface="Consolas"/>
            </a:endParaRPr>
          </a:p>
          <a:p>
            <a:pPr algn="ctr"/>
            <a:r>
              <a:rPr lang="en-US" sz="1400" b="1" dirty="0" err="1" smtClean="0">
                <a:solidFill>
                  <a:schemeClr val="accent2">
                    <a:lumMod val="50000"/>
                  </a:schemeClr>
                </a:solidFill>
                <a:latin typeface="Consolas"/>
                <a:cs typeface="Consolas"/>
              </a:rPr>
              <a:t>System.Xml.dll</a:t>
            </a:r>
            <a:endParaRPr lang="en-US" sz="1400" b="1" dirty="0" smtClean="0">
              <a:solidFill>
                <a:schemeClr val="accent2">
                  <a:lumMod val="50000"/>
                </a:schemeClr>
              </a:solidFill>
              <a:latin typeface="Consolas"/>
              <a:cs typeface="Consolas"/>
            </a:endParaRPr>
          </a:p>
          <a:p>
            <a:pPr algn="ctr"/>
            <a:r>
              <a:rPr lang="en-US" sz="1400" b="1" dirty="0" err="1" smtClean="0">
                <a:solidFill>
                  <a:schemeClr val="accent2">
                    <a:lumMod val="50000"/>
                  </a:schemeClr>
                </a:solidFill>
                <a:latin typeface="Consolas"/>
                <a:cs typeface="Consolas"/>
              </a:rPr>
              <a:t>System.Core.dll</a:t>
            </a:r>
            <a:endParaRPr lang="en-US" sz="1400" b="1" dirty="0">
              <a:solidFill>
                <a:schemeClr val="accent2">
                  <a:lumMod val="50000"/>
                </a:schemeClr>
              </a:solidFill>
              <a:latin typeface="Consolas"/>
              <a:cs typeface="Consolas"/>
            </a:endParaRPr>
          </a:p>
        </p:txBody>
      </p:sp>
      <p:sp>
        <p:nvSpPr>
          <p:cNvPr id="58" name="TextBox 57"/>
          <p:cNvSpPr txBox="1"/>
          <p:nvPr/>
        </p:nvSpPr>
        <p:spPr>
          <a:xfrm>
            <a:off x="2227904" y="2235202"/>
            <a:ext cx="556563" cy="307777"/>
          </a:xfrm>
          <a:prstGeom prst="rect">
            <a:avLst/>
          </a:prstGeom>
          <a:noFill/>
          <a:ln>
            <a:noFill/>
          </a:ln>
        </p:spPr>
        <p:txBody>
          <a:bodyPr wrap="none" rtlCol="0">
            <a:spAutoFit/>
          </a:bodyPr>
          <a:lstStyle/>
          <a:p>
            <a:pPr algn="ctr"/>
            <a:r>
              <a:rPr lang="en-US" sz="1400" b="1" dirty="0" smtClean="0">
                <a:solidFill>
                  <a:schemeClr val="accent2">
                    <a:lumMod val="50000"/>
                  </a:schemeClr>
                </a:solidFill>
              </a:rPr>
              <a:t>LINQ</a:t>
            </a:r>
            <a:endParaRPr lang="en-US" sz="1400" b="1" dirty="0">
              <a:solidFill>
                <a:schemeClr val="accent2">
                  <a:lumMod val="50000"/>
                </a:schemeClr>
              </a:solidFill>
            </a:endParaRPr>
          </a:p>
        </p:txBody>
      </p:sp>
      <p:sp>
        <p:nvSpPr>
          <p:cNvPr id="59" name="TextBox 58"/>
          <p:cNvSpPr txBox="1"/>
          <p:nvPr/>
        </p:nvSpPr>
        <p:spPr>
          <a:xfrm>
            <a:off x="1959274" y="3640669"/>
            <a:ext cx="518091" cy="307777"/>
          </a:xfrm>
          <a:prstGeom prst="rect">
            <a:avLst/>
          </a:prstGeom>
          <a:noFill/>
          <a:ln>
            <a:noFill/>
          </a:ln>
        </p:spPr>
        <p:txBody>
          <a:bodyPr wrap="none" rtlCol="0">
            <a:spAutoFit/>
          </a:bodyPr>
          <a:lstStyle/>
          <a:p>
            <a:pPr algn="ctr"/>
            <a:r>
              <a:rPr lang="en-US" sz="1400" b="1" dirty="0" smtClean="0">
                <a:solidFill>
                  <a:schemeClr val="accent2">
                    <a:lumMod val="50000"/>
                  </a:schemeClr>
                </a:solidFill>
              </a:rPr>
              <a:t>XML</a:t>
            </a:r>
            <a:endParaRPr lang="en-US" sz="1400" b="1" dirty="0">
              <a:solidFill>
                <a:schemeClr val="accent2">
                  <a:lumMod val="50000"/>
                </a:schemeClr>
              </a:solidFill>
            </a:endParaRPr>
          </a:p>
        </p:txBody>
      </p:sp>
      <p:sp>
        <p:nvSpPr>
          <p:cNvPr id="60" name="TextBox 59"/>
          <p:cNvSpPr txBox="1"/>
          <p:nvPr/>
        </p:nvSpPr>
        <p:spPr>
          <a:xfrm>
            <a:off x="6026647" y="2015069"/>
            <a:ext cx="985479" cy="523220"/>
          </a:xfrm>
          <a:prstGeom prst="rect">
            <a:avLst/>
          </a:prstGeom>
          <a:noFill/>
          <a:ln>
            <a:noFill/>
          </a:ln>
        </p:spPr>
        <p:txBody>
          <a:bodyPr wrap="none" rtlCol="0">
            <a:spAutoFit/>
          </a:bodyPr>
          <a:lstStyle/>
          <a:p>
            <a:pPr algn="ctr"/>
            <a:r>
              <a:rPr lang="en-US" sz="1400" b="1" dirty="0" smtClean="0">
                <a:solidFill>
                  <a:schemeClr val="accent2">
                    <a:lumMod val="50000"/>
                  </a:schemeClr>
                </a:solidFill>
              </a:rPr>
              <a:t>Regular</a:t>
            </a:r>
          </a:p>
          <a:p>
            <a:pPr algn="ctr"/>
            <a:r>
              <a:rPr lang="en-US" sz="1400" b="1" dirty="0" smtClean="0">
                <a:solidFill>
                  <a:schemeClr val="accent2">
                    <a:lumMod val="50000"/>
                  </a:schemeClr>
                </a:solidFill>
              </a:rPr>
              <a:t>Expression</a:t>
            </a:r>
            <a:endParaRPr lang="en-US" sz="1400" b="1" dirty="0">
              <a:solidFill>
                <a:schemeClr val="accent2">
                  <a:lumMod val="50000"/>
                </a:schemeClr>
              </a:solidFill>
            </a:endParaRPr>
          </a:p>
        </p:txBody>
      </p:sp>
      <p:sp>
        <p:nvSpPr>
          <p:cNvPr id="61" name="TextBox 60"/>
          <p:cNvSpPr txBox="1"/>
          <p:nvPr/>
        </p:nvSpPr>
        <p:spPr>
          <a:xfrm>
            <a:off x="6389056" y="3810002"/>
            <a:ext cx="1005729" cy="307777"/>
          </a:xfrm>
          <a:prstGeom prst="rect">
            <a:avLst/>
          </a:prstGeom>
          <a:noFill/>
          <a:ln>
            <a:noFill/>
          </a:ln>
        </p:spPr>
        <p:txBody>
          <a:bodyPr wrap="none" rtlCol="0">
            <a:spAutoFit/>
          </a:bodyPr>
          <a:lstStyle/>
          <a:p>
            <a:pPr algn="ctr"/>
            <a:r>
              <a:rPr lang="en-US" sz="1400" b="1" dirty="0" smtClean="0">
                <a:solidFill>
                  <a:schemeClr val="accent2">
                    <a:lumMod val="50000"/>
                  </a:schemeClr>
                </a:solidFill>
              </a:rPr>
              <a:t>Parallelism</a:t>
            </a:r>
          </a:p>
        </p:txBody>
      </p:sp>
      <p:sp>
        <p:nvSpPr>
          <p:cNvPr id="65" name="TextBox 64"/>
          <p:cNvSpPr txBox="1"/>
          <p:nvPr/>
        </p:nvSpPr>
        <p:spPr>
          <a:xfrm>
            <a:off x="3824724" y="5655735"/>
            <a:ext cx="1765603" cy="523220"/>
          </a:xfrm>
          <a:prstGeom prst="rect">
            <a:avLst/>
          </a:prstGeom>
          <a:noFill/>
          <a:ln>
            <a:noFill/>
          </a:ln>
        </p:spPr>
        <p:txBody>
          <a:bodyPr wrap="none" rtlCol="0">
            <a:spAutoFit/>
          </a:bodyPr>
          <a:lstStyle/>
          <a:p>
            <a:pPr algn="ctr"/>
            <a:r>
              <a:rPr lang="en-US" sz="1400" b="1" dirty="0" smtClean="0">
                <a:solidFill>
                  <a:schemeClr val="accent2">
                    <a:lumMod val="50000"/>
                  </a:schemeClr>
                </a:solidFill>
              </a:rPr>
              <a:t>Dynamic</a:t>
            </a:r>
          </a:p>
          <a:p>
            <a:pPr algn="ctr"/>
            <a:r>
              <a:rPr lang="en-US" sz="1400" b="1" dirty="0" smtClean="0">
                <a:solidFill>
                  <a:schemeClr val="accent2">
                    <a:lumMod val="50000"/>
                  </a:schemeClr>
                </a:solidFill>
              </a:rPr>
              <a:t>(</a:t>
            </a:r>
            <a:r>
              <a:rPr lang="en-US" sz="1400" b="1" dirty="0" err="1" smtClean="0">
                <a:solidFill>
                  <a:schemeClr val="accent2">
                    <a:lumMod val="50000"/>
                  </a:schemeClr>
                </a:solidFill>
              </a:rPr>
              <a:t>System.Dynamic.dll</a:t>
            </a:r>
            <a:r>
              <a:rPr lang="en-US" sz="1400" b="1" dirty="0" smtClean="0">
                <a:solidFill>
                  <a:schemeClr val="accent2">
                    <a:lumMod val="50000"/>
                  </a:schemeClr>
                </a:solidFill>
              </a:rPr>
              <a:t>)</a:t>
            </a:r>
          </a:p>
        </p:txBody>
      </p:sp>
      <p:sp>
        <p:nvSpPr>
          <p:cNvPr id="66" name="TextBox 65"/>
          <p:cNvSpPr txBox="1"/>
          <p:nvPr/>
        </p:nvSpPr>
        <p:spPr>
          <a:xfrm>
            <a:off x="2360894" y="4961468"/>
            <a:ext cx="1069524" cy="307777"/>
          </a:xfrm>
          <a:prstGeom prst="rect">
            <a:avLst/>
          </a:prstGeom>
          <a:noFill/>
          <a:ln>
            <a:noFill/>
          </a:ln>
        </p:spPr>
        <p:txBody>
          <a:bodyPr wrap="none" rtlCol="0">
            <a:spAutoFit/>
          </a:bodyPr>
          <a:lstStyle/>
          <a:p>
            <a:pPr algn="ctr"/>
            <a:r>
              <a:rPr lang="en-US" sz="1400" b="1" dirty="0" smtClean="0">
                <a:solidFill>
                  <a:schemeClr val="accent2">
                    <a:lumMod val="50000"/>
                  </a:schemeClr>
                </a:solidFill>
              </a:rPr>
              <a:t>Networking</a:t>
            </a:r>
          </a:p>
        </p:txBody>
      </p:sp>
      <p:sp>
        <p:nvSpPr>
          <p:cNvPr id="67" name="TextBox 66"/>
          <p:cNvSpPr txBox="1"/>
          <p:nvPr/>
        </p:nvSpPr>
        <p:spPr>
          <a:xfrm>
            <a:off x="921876" y="1117602"/>
            <a:ext cx="1441420" cy="646331"/>
          </a:xfrm>
          <a:prstGeom prst="rect">
            <a:avLst/>
          </a:prstGeom>
          <a:noFill/>
          <a:ln>
            <a:solidFill>
              <a:schemeClr val="accent2">
                <a:lumMod val="50000"/>
              </a:schemeClr>
            </a:solidFill>
          </a:ln>
        </p:spPr>
        <p:txBody>
          <a:bodyPr wrap="none" rtlCol="0">
            <a:spAutoFit/>
          </a:bodyPr>
          <a:lstStyle/>
          <a:p>
            <a:pPr algn="ctr"/>
            <a:r>
              <a:rPr lang="en-US" b="1" dirty="0" smtClean="0">
                <a:solidFill>
                  <a:schemeClr val="accent2">
                    <a:lumMod val="50000"/>
                  </a:schemeClr>
                </a:solidFill>
              </a:rPr>
              <a:t>Applied</a:t>
            </a:r>
          </a:p>
          <a:p>
            <a:pPr algn="ctr"/>
            <a:r>
              <a:rPr lang="en-US" b="1" dirty="0" smtClean="0">
                <a:solidFill>
                  <a:schemeClr val="accent2">
                    <a:lumMod val="50000"/>
                  </a:schemeClr>
                </a:solidFill>
              </a:rPr>
              <a:t>Technologies</a:t>
            </a:r>
          </a:p>
        </p:txBody>
      </p:sp>
      <p:sp>
        <p:nvSpPr>
          <p:cNvPr id="68" name="Rectangle 67"/>
          <p:cNvSpPr/>
          <p:nvPr/>
        </p:nvSpPr>
        <p:spPr>
          <a:xfrm>
            <a:off x="524933" y="2232968"/>
            <a:ext cx="999067" cy="307777"/>
          </a:xfrm>
          <a:prstGeom prst="rect">
            <a:avLst/>
          </a:prstGeom>
        </p:spPr>
        <p:txBody>
          <a:bodyPr wrap="square">
            <a:spAutoFit/>
          </a:bodyPr>
          <a:lstStyle/>
          <a:p>
            <a:r>
              <a:rPr lang="en-US" sz="1400" b="1" dirty="0" smtClean="0">
                <a:solidFill>
                  <a:schemeClr val="accent2">
                    <a:lumMod val="50000"/>
                  </a:schemeClr>
                </a:solidFill>
              </a:rPr>
              <a:t>ADO.NET</a:t>
            </a:r>
          </a:p>
        </p:txBody>
      </p:sp>
      <p:sp>
        <p:nvSpPr>
          <p:cNvPr id="69" name="Rectangle 68"/>
          <p:cNvSpPr/>
          <p:nvPr/>
        </p:nvSpPr>
        <p:spPr>
          <a:xfrm>
            <a:off x="0" y="3384435"/>
            <a:ext cx="1490134" cy="738664"/>
          </a:xfrm>
          <a:prstGeom prst="rect">
            <a:avLst/>
          </a:prstGeom>
        </p:spPr>
        <p:txBody>
          <a:bodyPr wrap="square">
            <a:spAutoFit/>
          </a:bodyPr>
          <a:lstStyle/>
          <a:p>
            <a:pPr algn="ctr"/>
            <a:r>
              <a:rPr lang="en-US" sz="1400" b="1" dirty="0" smtClean="0">
                <a:solidFill>
                  <a:schemeClr val="accent2">
                    <a:lumMod val="50000"/>
                  </a:schemeClr>
                </a:solidFill>
              </a:rPr>
              <a:t>Windows</a:t>
            </a:r>
          </a:p>
          <a:p>
            <a:pPr algn="ctr"/>
            <a:r>
              <a:rPr lang="en-US" sz="1400" b="1" dirty="0" smtClean="0">
                <a:solidFill>
                  <a:schemeClr val="accent2">
                    <a:lumMod val="50000"/>
                  </a:schemeClr>
                </a:solidFill>
              </a:rPr>
              <a:t>Commun</a:t>
            </a:r>
            <a:r>
              <a:rPr lang="en-US" sz="1400" b="1" dirty="0">
                <a:solidFill>
                  <a:schemeClr val="accent2">
                    <a:lumMod val="50000"/>
                  </a:schemeClr>
                </a:solidFill>
              </a:rPr>
              <a:t>i</a:t>
            </a:r>
            <a:r>
              <a:rPr lang="en-US" sz="1400" b="1" dirty="0" smtClean="0">
                <a:solidFill>
                  <a:schemeClr val="accent2">
                    <a:lumMod val="50000"/>
                  </a:schemeClr>
                </a:solidFill>
              </a:rPr>
              <a:t>cation</a:t>
            </a:r>
          </a:p>
          <a:p>
            <a:pPr algn="ctr"/>
            <a:r>
              <a:rPr lang="en-US" sz="1400" b="1" dirty="0" smtClean="0">
                <a:solidFill>
                  <a:schemeClr val="accent2">
                    <a:lumMod val="50000"/>
                  </a:schemeClr>
                </a:solidFill>
              </a:rPr>
              <a:t>Foundation</a:t>
            </a:r>
          </a:p>
        </p:txBody>
      </p:sp>
      <p:sp>
        <p:nvSpPr>
          <p:cNvPr id="70" name="Rectangle 69"/>
          <p:cNvSpPr/>
          <p:nvPr/>
        </p:nvSpPr>
        <p:spPr>
          <a:xfrm>
            <a:off x="7120867" y="1139968"/>
            <a:ext cx="1183337" cy="738664"/>
          </a:xfrm>
          <a:prstGeom prst="rect">
            <a:avLst/>
          </a:prstGeom>
        </p:spPr>
        <p:txBody>
          <a:bodyPr wrap="none">
            <a:spAutoFit/>
          </a:bodyPr>
          <a:lstStyle/>
          <a:p>
            <a:pPr algn="ctr"/>
            <a:r>
              <a:rPr lang="en-US" sz="1400" b="1" dirty="0">
                <a:solidFill>
                  <a:schemeClr val="accent2">
                    <a:lumMod val="50000"/>
                  </a:schemeClr>
                </a:solidFill>
              </a:rPr>
              <a:t>Windows </a:t>
            </a:r>
            <a:endParaRPr lang="en-US" sz="1400" b="1" dirty="0" smtClean="0">
              <a:solidFill>
                <a:schemeClr val="accent2">
                  <a:lumMod val="50000"/>
                </a:schemeClr>
              </a:solidFill>
            </a:endParaRPr>
          </a:p>
          <a:p>
            <a:pPr algn="ctr"/>
            <a:r>
              <a:rPr lang="en-US" sz="1400" b="1" dirty="0" smtClean="0">
                <a:solidFill>
                  <a:schemeClr val="accent2">
                    <a:lumMod val="50000"/>
                  </a:schemeClr>
                </a:solidFill>
              </a:rPr>
              <a:t>Presentation </a:t>
            </a:r>
          </a:p>
          <a:p>
            <a:pPr algn="ctr"/>
            <a:r>
              <a:rPr lang="en-US" sz="1400" b="1" dirty="0" smtClean="0">
                <a:solidFill>
                  <a:schemeClr val="accent2">
                    <a:lumMod val="50000"/>
                  </a:schemeClr>
                </a:solidFill>
              </a:rPr>
              <a:t>Foundation</a:t>
            </a:r>
            <a:endParaRPr lang="en-US" sz="1400" b="1" dirty="0">
              <a:solidFill>
                <a:schemeClr val="accent2">
                  <a:lumMod val="50000"/>
                </a:schemeClr>
              </a:solidFill>
            </a:endParaRPr>
          </a:p>
        </p:txBody>
      </p:sp>
      <p:sp>
        <p:nvSpPr>
          <p:cNvPr id="71" name="Rectangle 70"/>
          <p:cNvSpPr/>
          <p:nvPr/>
        </p:nvSpPr>
        <p:spPr>
          <a:xfrm>
            <a:off x="7562984" y="2274501"/>
            <a:ext cx="1390124" cy="307777"/>
          </a:xfrm>
          <a:prstGeom prst="rect">
            <a:avLst/>
          </a:prstGeom>
        </p:spPr>
        <p:txBody>
          <a:bodyPr wrap="none">
            <a:spAutoFit/>
          </a:bodyPr>
          <a:lstStyle/>
          <a:p>
            <a:r>
              <a:rPr lang="en-US" sz="1400" b="1" dirty="0">
                <a:solidFill>
                  <a:schemeClr val="accent2">
                    <a:lumMod val="50000"/>
                  </a:schemeClr>
                </a:solidFill>
              </a:rPr>
              <a:t>Windows Forms</a:t>
            </a:r>
          </a:p>
        </p:txBody>
      </p:sp>
      <p:sp>
        <p:nvSpPr>
          <p:cNvPr id="72" name="Rectangle 71"/>
          <p:cNvSpPr/>
          <p:nvPr/>
        </p:nvSpPr>
        <p:spPr>
          <a:xfrm>
            <a:off x="7723299" y="3527568"/>
            <a:ext cx="928459" cy="523220"/>
          </a:xfrm>
          <a:prstGeom prst="rect">
            <a:avLst/>
          </a:prstGeom>
        </p:spPr>
        <p:txBody>
          <a:bodyPr wrap="none">
            <a:spAutoFit/>
          </a:bodyPr>
          <a:lstStyle/>
          <a:p>
            <a:r>
              <a:rPr lang="en-US" sz="1400" b="1" dirty="0">
                <a:solidFill>
                  <a:schemeClr val="accent2">
                    <a:lumMod val="50000"/>
                  </a:schemeClr>
                </a:solidFill>
              </a:rPr>
              <a:t>Windows </a:t>
            </a:r>
            <a:endParaRPr lang="en-US" sz="1400" b="1" dirty="0" smtClean="0">
              <a:solidFill>
                <a:schemeClr val="accent2">
                  <a:lumMod val="50000"/>
                </a:schemeClr>
              </a:solidFill>
            </a:endParaRPr>
          </a:p>
          <a:p>
            <a:r>
              <a:rPr lang="en-US" sz="1400" b="1" dirty="0" smtClean="0">
                <a:solidFill>
                  <a:schemeClr val="accent2">
                    <a:lumMod val="50000"/>
                  </a:schemeClr>
                </a:solidFill>
              </a:rPr>
              <a:t>Workflow</a:t>
            </a:r>
            <a:endParaRPr lang="en-US" sz="1400" b="1" dirty="0">
              <a:solidFill>
                <a:schemeClr val="accent2">
                  <a:lumMod val="50000"/>
                </a:schemeClr>
              </a:solidFill>
            </a:endParaRPr>
          </a:p>
        </p:txBody>
      </p:sp>
      <p:sp>
        <p:nvSpPr>
          <p:cNvPr id="73" name="Rectangle 72"/>
          <p:cNvSpPr/>
          <p:nvPr/>
        </p:nvSpPr>
        <p:spPr>
          <a:xfrm>
            <a:off x="7244013" y="4983834"/>
            <a:ext cx="1723549" cy="523220"/>
          </a:xfrm>
          <a:prstGeom prst="rect">
            <a:avLst/>
          </a:prstGeom>
        </p:spPr>
        <p:txBody>
          <a:bodyPr wrap="none">
            <a:spAutoFit/>
          </a:bodyPr>
          <a:lstStyle/>
          <a:p>
            <a:r>
              <a:rPr lang="en-US" sz="1400" b="1" dirty="0" err="1">
                <a:solidFill>
                  <a:schemeClr val="accent2">
                    <a:lumMod val="50000"/>
                  </a:schemeClr>
                </a:solidFill>
              </a:rPr>
              <a:t>Remoting</a:t>
            </a:r>
            <a:r>
              <a:rPr lang="en-US" sz="1400" b="1" dirty="0">
                <a:solidFill>
                  <a:schemeClr val="accent2">
                    <a:lumMod val="50000"/>
                  </a:schemeClr>
                </a:solidFill>
              </a:rPr>
              <a:t> </a:t>
            </a:r>
            <a:r>
              <a:rPr lang="en-US" sz="1400" b="1" dirty="0" smtClean="0">
                <a:solidFill>
                  <a:schemeClr val="accent2">
                    <a:lumMod val="50000"/>
                  </a:schemeClr>
                </a:solidFill>
              </a:rPr>
              <a:t>&amp;</a:t>
            </a:r>
          </a:p>
          <a:p>
            <a:r>
              <a:rPr lang="en-US" sz="1400" b="1" dirty="0" smtClean="0">
                <a:solidFill>
                  <a:schemeClr val="accent2">
                    <a:lumMod val="50000"/>
                  </a:schemeClr>
                </a:solidFill>
              </a:rPr>
              <a:t>.ASMX </a:t>
            </a:r>
            <a:r>
              <a:rPr lang="en-US" sz="1400" b="1" dirty="0">
                <a:solidFill>
                  <a:schemeClr val="accent2">
                    <a:lumMod val="50000"/>
                  </a:schemeClr>
                </a:solidFill>
              </a:rPr>
              <a:t>Web Services</a:t>
            </a:r>
          </a:p>
        </p:txBody>
      </p:sp>
      <p:sp>
        <p:nvSpPr>
          <p:cNvPr id="74" name="Rectangle 73"/>
          <p:cNvSpPr/>
          <p:nvPr/>
        </p:nvSpPr>
        <p:spPr>
          <a:xfrm>
            <a:off x="1202266" y="5975235"/>
            <a:ext cx="1625600" cy="307777"/>
          </a:xfrm>
          <a:prstGeom prst="rect">
            <a:avLst/>
          </a:prstGeom>
        </p:spPr>
        <p:txBody>
          <a:bodyPr wrap="square">
            <a:spAutoFit/>
          </a:bodyPr>
          <a:lstStyle/>
          <a:p>
            <a:r>
              <a:rPr lang="en-US" sz="1400" b="1" dirty="0" smtClean="0">
                <a:solidFill>
                  <a:schemeClr val="accent2">
                    <a:lumMod val="50000"/>
                  </a:schemeClr>
                </a:solidFill>
              </a:rPr>
              <a:t>ASP.NET MVC</a:t>
            </a:r>
          </a:p>
        </p:txBody>
      </p:sp>
      <p:sp>
        <p:nvSpPr>
          <p:cNvPr id="75" name="Rectangle 74"/>
          <p:cNvSpPr/>
          <p:nvPr/>
        </p:nvSpPr>
        <p:spPr>
          <a:xfrm>
            <a:off x="220133" y="5450302"/>
            <a:ext cx="2252134" cy="307777"/>
          </a:xfrm>
          <a:prstGeom prst="rect">
            <a:avLst/>
          </a:prstGeom>
        </p:spPr>
        <p:txBody>
          <a:bodyPr wrap="square">
            <a:spAutoFit/>
          </a:bodyPr>
          <a:lstStyle/>
          <a:p>
            <a:r>
              <a:rPr lang="en-US" sz="1400" b="1" dirty="0" smtClean="0">
                <a:solidFill>
                  <a:schemeClr val="accent2">
                    <a:lumMod val="50000"/>
                  </a:schemeClr>
                </a:solidFill>
              </a:rPr>
              <a:t>ASP.NET Web Forms</a:t>
            </a:r>
          </a:p>
        </p:txBody>
      </p:sp>
      <p:sp>
        <p:nvSpPr>
          <p:cNvPr id="38" name="Rectangle 37"/>
          <p:cNvSpPr/>
          <p:nvPr/>
        </p:nvSpPr>
        <p:spPr>
          <a:xfrm>
            <a:off x="5291663" y="490795"/>
            <a:ext cx="3921266" cy="369332"/>
          </a:xfrm>
          <a:prstGeom prst="rect">
            <a:avLst/>
          </a:prstGeom>
        </p:spPr>
        <p:txBody>
          <a:bodyPr wrap="none">
            <a:spAutoFit/>
          </a:bodyPr>
          <a:lstStyle/>
          <a:p>
            <a:r>
              <a:rPr lang="en-US" dirty="0">
                <a:solidFill>
                  <a:schemeClr val="accent2">
                    <a:lumMod val="50000"/>
                  </a:schemeClr>
                </a:solidFill>
                <a:hlinkClick r:id="rId3"/>
              </a:rPr>
              <a:t>http://referencesource.microsoft.com</a:t>
            </a:r>
            <a:r>
              <a:rPr lang="en-US" dirty="0" smtClean="0">
                <a:solidFill>
                  <a:schemeClr val="accent2">
                    <a:lumMod val="50000"/>
                  </a:schemeClr>
                </a:solidFill>
                <a:hlinkClick r:id="rId3"/>
              </a:rPr>
              <a:t>/</a:t>
            </a:r>
            <a:r>
              <a:rPr lang="en-US" dirty="0" smtClean="0">
                <a:solidFill>
                  <a:schemeClr val="accent2">
                    <a:lumMod val="50000"/>
                  </a:schemeClr>
                </a:solidFill>
              </a:rPr>
              <a:t> </a:t>
            </a:r>
            <a:endParaRPr lang="en-US" dirty="0">
              <a:solidFill>
                <a:schemeClr val="accent2">
                  <a:lumMod val="50000"/>
                </a:schemeClr>
              </a:solidFill>
            </a:endParaRPr>
          </a:p>
        </p:txBody>
      </p:sp>
      <p:sp>
        <p:nvSpPr>
          <p:cNvPr id="3" name="Заголовок 2"/>
          <p:cNvSpPr>
            <a:spLocks noGrp="1"/>
          </p:cNvSpPr>
          <p:nvPr>
            <p:ph type="title"/>
          </p:nvPr>
        </p:nvSpPr>
        <p:spPr/>
        <p:txBody>
          <a:bodyPr/>
          <a:lstStyle/>
          <a:p>
            <a:r>
              <a:rPr lang="ru-RU" dirty="0"/>
              <a:t>Платформа </a:t>
            </a:r>
            <a:r>
              <a:rPr lang="en-US" dirty="0"/>
              <a:t>.NET Framework</a:t>
            </a:r>
          </a:p>
        </p:txBody>
      </p:sp>
    </p:spTree>
    <p:extLst>
      <p:ext uri="{BB962C8B-B14F-4D97-AF65-F5344CB8AC3E}">
        <p14:creationId xmlns:p14="http://schemas.microsoft.com/office/powerpoint/2010/main" val="14565590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Сборки в .</a:t>
            </a:r>
            <a:r>
              <a:rPr lang="en-US" dirty="0" smtClean="0"/>
              <a:t>NET</a:t>
            </a:r>
            <a:endParaRPr lang="en-US" dirty="0"/>
          </a:p>
        </p:txBody>
      </p:sp>
      <p:sp>
        <p:nvSpPr>
          <p:cNvPr id="194" name="Shape 194"/>
          <p:cNvSpPr/>
          <p:nvPr/>
        </p:nvSpPr>
        <p:spPr>
          <a:xfrm>
            <a:off x="259306" y="899160"/>
            <a:ext cx="8652681" cy="726646"/>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defRPr sz="2000" b="1"/>
            </a:pPr>
            <a:endParaRPr>
              <a:solidFill>
                <a:schemeClr val="bg1"/>
              </a:solidFill>
            </a:endParaRPr>
          </a:p>
        </p:txBody>
      </p:sp>
      <p:sp>
        <p:nvSpPr>
          <p:cNvPr id="195" name="Shape 195"/>
          <p:cNvSpPr/>
          <p:nvPr/>
        </p:nvSpPr>
        <p:spPr>
          <a:xfrm>
            <a:off x="276716" y="1123982"/>
            <a:ext cx="8617862" cy="276999"/>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defRPr b="1"/>
            </a:lvl1pPr>
          </a:lstStyle>
          <a:p>
            <a:pPr marL="182563" lvl="0">
              <a:defRPr b="0"/>
            </a:pPr>
            <a:r>
              <a:rPr b="1" dirty="0">
                <a:solidFill>
                  <a:schemeClr val="bg1"/>
                </a:solidFill>
              </a:rPr>
              <a:t>Номер версии сборки состоит из следующих компонент:</a:t>
            </a:r>
          </a:p>
        </p:txBody>
      </p:sp>
      <p:sp>
        <p:nvSpPr>
          <p:cNvPr id="197" name="Shape 197"/>
          <p:cNvSpPr/>
          <p:nvPr/>
        </p:nvSpPr>
        <p:spPr>
          <a:xfrm>
            <a:off x="259306" y="1784300"/>
            <a:ext cx="8652681" cy="726646"/>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defRPr sz="2000" b="1"/>
            </a:pPr>
            <a:endParaRPr>
              <a:solidFill>
                <a:schemeClr val="bg1"/>
              </a:solidFill>
            </a:endParaRPr>
          </a:p>
        </p:txBody>
      </p:sp>
      <p:sp>
        <p:nvSpPr>
          <p:cNvPr id="198" name="Shape 198"/>
          <p:cNvSpPr/>
          <p:nvPr/>
        </p:nvSpPr>
        <p:spPr>
          <a:xfrm>
            <a:off x="276716" y="2009122"/>
            <a:ext cx="8617862" cy="276999"/>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marL="182563" lvl="0"/>
            <a:r>
              <a:rPr dirty="0">
                <a:solidFill>
                  <a:schemeClr val="bg1"/>
                </a:solidFill>
              </a:rPr>
              <a:t>Главный номер версии (Major version number)</a:t>
            </a:r>
          </a:p>
        </p:txBody>
      </p:sp>
      <p:sp>
        <p:nvSpPr>
          <p:cNvPr id="200" name="Shape 200"/>
          <p:cNvSpPr/>
          <p:nvPr/>
        </p:nvSpPr>
        <p:spPr>
          <a:xfrm>
            <a:off x="259306" y="2669439"/>
            <a:ext cx="8652681" cy="726646"/>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defRPr sz="2000" b="1"/>
            </a:pPr>
            <a:endParaRPr>
              <a:solidFill>
                <a:schemeClr val="bg1"/>
              </a:solidFill>
            </a:endParaRPr>
          </a:p>
        </p:txBody>
      </p:sp>
      <p:sp>
        <p:nvSpPr>
          <p:cNvPr id="201" name="Shape 201"/>
          <p:cNvSpPr/>
          <p:nvPr/>
        </p:nvSpPr>
        <p:spPr>
          <a:xfrm>
            <a:off x="276716" y="2894261"/>
            <a:ext cx="8617862" cy="276999"/>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marL="182563" lvl="0"/>
            <a:r>
              <a:rPr dirty="0">
                <a:solidFill>
                  <a:schemeClr val="bg1"/>
                </a:solidFill>
              </a:rPr>
              <a:t>Второстепенный номер версии (Minor version number)</a:t>
            </a:r>
          </a:p>
        </p:txBody>
      </p:sp>
      <p:sp>
        <p:nvSpPr>
          <p:cNvPr id="203" name="Shape 203"/>
          <p:cNvSpPr/>
          <p:nvPr/>
        </p:nvSpPr>
        <p:spPr>
          <a:xfrm>
            <a:off x="259306" y="3554579"/>
            <a:ext cx="8652681" cy="726646"/>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defRPr sz="2000" b="1"/>
            </a:pPr>
            <a:endParaRPr>
              <a:solidFill>
                <a:schemeClr val="bg1"/>
              </a:solidFill>
            </a:endParaRPr>
          </a:p>
        </p:txBody>
      </p:sp>
      <p:sp>
        <p:nvSpPr>
          <p:cNvPr id="204" name="Shape 204"/>
          <p:cNvSpPr/>
          <p:nvPr/>
        </p:nvSpPr>
        <p:spPr>
          <a:xfrm>
            <a:off x="276716" y="3779401"/>
            <a:ext cx="8617862" cy="276999"/>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marL="182563" lvl="0"/>
            <a:r>
              <a:rPr dirty="0">
                <a:solidFill>
                  <a:schemeClr val="bg1"/>
                </a:solidFill>
              </a:rPr>
              <a:t>Номер сборки (Build number)</a:t>
            </a:r>
          </a:p>
        </p:txBody>
      </p:sp>
      <p:sp>
        <p:nvSpPr>
          <p:cNvPr id="206" name="Shape 206"/>
          <p:cNvSpPr/>
          <p:nvPr/>
        </p:nvSpPr>
        <p:spPr>
          <a:xfrm>
            <a:off x="259306" y="4439718"/>
            <a:ext cx="8652681" cy="726646"/>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defRPr sz="2000" b="1"/>
            </a:pPr>
            <a:endParaRPr>
              <a:solidFill>
                <a:schemeClr val="bg1"/>
              </a:solidFill>
            </a:endParaRPr>
          </a:p>
        </p:txBody>
      </p:sp>
      <p:sp>
        <p:nvSpPr>
          <p:cNvPr id="207" name="Shape 207"/>
          <p:cNvSpPr/>
          <p:nvPr/>
        </p:nvSpPr>
        <p:spPr>
          <a:xfrm>
            <a:off x="276716" y="4664540"/>
            <a:ext cx="8617862" cy="276999"/>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marL="182563" lvl="0"/>
            <a:r>
              <a:rPr dirty="0">
                <a:solidFill>
                  <a:schemeClr val="bg1"/>
                </a:solidFill>
              </a:rPr>
              <a:t>Номер </a:t>
            </a:r>
            <a:r>
              <a:rPr lang="ru-RU" dirty="0" smtClean="0">
                <a:solidFill>
                  <a:schemeClr val="bg1"/>
                </a:solidFill>
              </a:rPr>
              <a:t>редакции </a:t>
            </a:r>
            <a:r>
              <a:rPr dirty="0" smtClean="0">
                <a:solidFill>
                  <a:schemeClr val="bg1"/>
                </a:solidFill>
              </a:rPr>
              <a:t>(</a:t>
            </a:r>
            <a:r>
              <a:rPr dirty="0">
                <a:solidFill>
                  <a:schemeClr val="bg1"/>
                </a:solidFill>
              </a:rPr>
              <a:t>Revision number)</a:t>
            </a:r>
          </a:p>
        </p:txBody>
      </p:sp>
      <p:grpSp>
        <p:nvGrpSpPr>
          <p:cNvPr id="212" name="Group 212"/>
          <p:cNvGrpSpPr/>
          <p:nvPr/>
        </p:nvGrpSpPr>
        <p:grpSpPr>
          <a:xfrm>
            <a:off x="259307" y="5437528"/>
            <a:ext cx="8652680" cy="762001"/>
            <a:chOff x="0" y="0"/>
            <a:chExt cx="8153400" cy="762000"/>
          </a:xfrm>
        </p:grpSpPr>
        <p:sp>
          <p:nvSpPr>
            <p:cNvPr id="210" name="Shape 210"/>
            <p:cNvSpPr/>
            <p:nvPr/>
          </p:nvSpPr>
          <p:spPr>
            <a:xfrm>
              <a:off x="0" y="0"/>
              <a:ext cx="8153400" cy="762000"/>
            </a:xfrm>
            <a:prstGeom prst="roundRect">
              <a:avLst>
                <a:gd name="adj" fmla="val 16667"/>
              </a:avLst>
            </a:pr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lgn="ctr"/>
              <a:endParaRPr/>
            </a:p>
          </p:txBody>
        </p:sp>
        <p:sp>
          <p:nvSpPr>
            <p:cNvPr id="211" name="Shape 211"/>
            <p:cNvSpPr/>
            <p:nvPr/>
          </p:nvSpPr>
          <p:spPr>
            <a:xfrm>
              <a:off x="37198" y="242501"/>
              <a:ext cx="8079004" cy="2769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sz="1400" b="1">
                  <a:latin typeface="Courier New"/>
                  <a:ea typeface="Courier New"/>
                  <a:cs typeface="Courier New"/>
                  <a:sym typeface="Courier New"/>
                </a:defRPr>
              </a:lvl1pPr>
            </a:lstStyle>
            <a:p>
              <a:pPr lvl="0">
                <a:defRPr sz="1800" b="0"/>
              </a:pPr>
              <a:r>
                <a:rPr sz="1800" b="1" dirty="0">
                  <a:latin typeface="Consolas"/>
                  <a:cs typeface="Consolas"/>
                </a:rPr>
                <a:t>NameAssembly,Version=1.1.0.0,Culture=en,PublicKeyToken</a:t>
              </a:r>
              <a:r>
                <a:rPr sz="1800" b="1" dirty="0" smtClean="0">
                  <a:latin typeface="Consolas"/>
                  <a:cs typeface="Consolas"/>
                </a:rPr>
                <a:t>=</a:t>
              </a:r>
              <a:r>
                <a:rPr lang="en-US" sz="1800" b="1" dirty="0" smtClean="0">
                  <a:latin typeface="Consolas"/>
                  <a:cs typeface="Consolas"/>
                </a:rPr>
                <a:t>null</a:t>
              </a:r>
              <a:endParaRPr sz="1800" b="1" dirty="0">
                <a:latin typeface="Consolas"/>
                <a:cs typeface="Consolas"/>
              </a:endParaRPr>
            </a:p>
          </p:txBody>
        </p:sp>
      </p:grpSp>
    </p:spTree>
    <p:extLst>
      <p:ext uri="{BB962C8B-B14F-4D97-AF65-F5344CB8AC3E}">
        <p14:creationId xmlns:p14="http://schemas.microsoft.com/office/powerpoint/2010/main" val="39173458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ru-RU" dirty="0"/>
              <a:t>Сборки в .</a:t>
            </a:r>
            <a:r>
              <a:rPr lang="en-US" dirty="0" smtClean="0"/>
              <a:t>NET</a:t>
            </a:r>
            <a:endParaRPr lang="en-US" dirty="0"/>
          </a:p>
        </p:txBody>
      </p:sp>
      <p:sp>
        <p:nvSpPr>
          <p:cNvPr id="217" name="Shape 217"/>
          <p:cNvSpPr/>
          <p:nvPr/>
        </p:nvSpPr>
        <p:spPr>
          <a:xfrm>
            <a:off x="226954" y="740642"/>
            <a:ext cx="8725745" cy="736084"/>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just">
              <a:defRPr b="1"/>
            </a:pPr>
            <a:endParaRPr>
              <a:solidFill>
                <a:schemeClr val="bg1"/>
              </a:solidFill>
            </a:endParaRPr>
          </a:p>
        </p:txBody>
      </p:sp>
      <p:sp>
        <p:nvSpPr>
          <p:cNvPr id="218" name="Shape 218"/>
          <p:cNvSpPr/>
          <p:nvPr/>
        </p:nvSpPr>
        <p:spPr>
          <a:xfrm>
            <a:off x="309055" y="907995"/>
            <a:ext cx="8627491" cy="4013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just">
              <a:defRPr b="1"/>
            </a:lvl1pPr>
          </a:lstStyle>
          <a:p>
            <a:pPr marL="261938" lvl="0">
              <a:defRPr b="0"/>
            </a:pPr>
            <a:r>
              <a:rPr b="1" dirty="0" err="1">
                <a:solidFill>
                  <a:schemeClr val="bg1"/>
                </a:solidFill>
              </a:rPr>
              <a:t>Подписание</a:t>
            </a:r>
            <a:r>
              <a:rPr b="1" dirty="0">
                <a:solidFill>
                  <a:schemeClr val="bg1"/>
                </a:solidFill>
              </a:rPr>
              <a:t> </a:t>
            </a:r>
            <a:r>
              <a:rPr b="1" dirty="0" err="1" smtClean="0">
                <a:solidFill>
                  <a:schemeClr val="bg1"/>
                </a:solidFill>
              </a:rPr>
              <a:t>сборки</a:t>
            </a:r>
            <a:r>
              <a:rPr lang="en-US" dirty="0">
                <a:solidFill>
                  <a:schemeClr val="bg1"/>
                </a:solidFill>
              </a:rPr>
              <a:t>:</a:t>
            </a:r>
            <a:endParaRPr b="1" dirty="0">
              <a:solidFill>
                <a:schemeClr val="bg1"/>
              </a:solidFill>
            </a:endParaRPr>
          </a:p>
        </p:txBody>
      </p:sp>
      <p:sp>
        <p:nvSpPr>
          <p:cNvPr id="220" name="Shape 220"/>
          <p:cNvSpPr/>
          <p:nvPr/>
        </p:nvSpPr>
        <p:spPr>
          <a:xfrm>
            <a:off x="226954" y="1649920"/>
            <a:ext cx="8725745" cy="736084"/>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just">
              <a:defRPr sz="2000" b="1"/>
            </a:pPr>
            <a:endParaRPr>
              <a:solidFill>
                <a:schemeClr val="bg1"/>
              </a:solidFill>
            </a:endParaRPr>
          </a:p>
        </p:txBody>
      </p:sp>
      <p:sp>
        <p:nvSpPr>
          <p:cNvPr id="221" name="Shape 221"/>
          <p:cNvSpPr/>
          <p:nvPr/>
        </p:nvSpPr>
        <p:spPr>
          <a:xfrm>
            <a:off x="309055" y="1817273"/>
            <a:ext cx="8627491" cy="4013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just"/>
          </a:lstStyle>
          <a:p>
            <a:pPr marL="261938" lvl="0"/>
            <a:r>
              <a:rPr dirty="0">
                <a:solidFill>
                  <a:schemeClr val="bg1"/>
                </a:solidFill>
              </a:rPr>
              <a:t>Защищает сборки от модификаций</a:t>
            </a:r>
          </a:p>
        </p:txBody>
      </p:sp>
      <p:sp>
        <p:nvSpPr>
          <p:cNvPr id="223" name="Shape 223"/>
          <p:cNvSpPr/>
          <p:nvPr/>
        </p:nvSpPr>
        <p:spPr>
          <a:xfrm>
            <a:off x="227077" y="2559199"/>
            <a:ext cx="8709469" cy="736085"/>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just">
              <a:defRPr sz="2000" b="1"/>
            </a:pPr>
            <a:endParaRPr/>
          </a:p>
        </p:txBody>
      </p:sp>
      <p:sp>
        <p:nvSpPr>
          <p:cNvPr id="224" name="Shape 224"/>
          <p:cNvSpPr/>
          <p:nvPr/>
        </p:nvSpPr>
        <p:spPr>
          <a:xfrm>
            <a:off x="309056" y="2575351"/>
            <a:ext cx="8476516" cy="703783"/>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just"/>
          </a:lstStyle>
          <a:p>
            <a:pPr marL="182563" lvl="0"/>
            <a:r>
              <a:rPr dirty="0">
                <a:solidFill>
                  <a:schemeClr val="bg1"/>
                </a:solidFill>
              </a:rPr>
              <a:t>Позволяет включать подписанную сборку в глобальный кэш сборок (GAC), позволяя ее использование другими приложениями</a:t>
            </a:r>
          </a:p>
        </p:txBody>
      </p:sp>
      <p:sp>
        <p:nvSpPr>
          <p:cNvPr id="226" name="Shape 226"/>
          <p:cNvSpPr/>
          <p:nvPr/>
        </p:nvSpPr>
        <p:spPr>
          <a:xfrm>
            <a:off x="226954" y="3468477"/>
            <a:ext cx="8725745" cy="736085"/>
          </a:xfrm>
          <a:prstGeom prst="roundRect">
            <a:avLst>
              <a:gd name="adj" fmla="val 750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just">
              <a:defRPr sz="2000" b="1"/>
            </a:pPr>
            <a:endParaRPr>
              <a:solidFill>
                <a:schemeClr val="bg1"/>
              </a:solidFill>
            </a:endParaRPr>
          </a:p>
        </p:txBody>
      </p:sp>
      <p:sp>
        <p:nvSpPr>
          <p:cNvPr id="227" name="Shape 227"/>
          <p:cNvSpPr/>
          <p:nvPr/>
        </p:nvSpPr>
        <p:spPr>
          <a:xfrm>
            <a:off x="309055" y="3635830"/>
            <a:ext cx="8627491" cy="4013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just"/>
          </a:lstStyle>
          <a:p>
            <a:pPr marL="182563" lvl="0"/>
            <a:r>
              <a:rPr dirty="0">
                <a:solidFill>
                  <a:schemeClr val="bg1"/>
                </a:solidFill>
              </a:rPr>
              <a:t>Гарантирует, что имя сборки является уникальным</a:t>
            </a:r>
          </a:p>
        </p:txBody>
      </p:sp>
      <p:sp>
        <p:nvSpPr>
          <p:cNvPr id="230" name="Shape 230"/>
          <p:cNvSpPr/>
          <p:nvPr/>
        </p:nvSpPr>
        <p:spPr>
          <a:xfrm>
            <a:off x="226954" y="179343"/>
            <a:ext cx="8726607" cy="582657"/>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endParaRPr b="1" dirty="0">
              <a:solidFill>
                <a:srgbClr val="21438F"/>
              </a:solidFill>
            </a:endParaRPr>
          </a:p>
        </p:txBody>
      </p:sp>
      <p:graphicFrame>
        <p:nvGraphicFramePr>
          <p:cNvPr id="2" name="Table 1"/>
          <p:cNvGraphicFramePr>
            <a:graphicFrameLocks noGrp="1"/>
          </p:cNvGraphicFramePr>
          <p:nvPr>
            <p:extLst>
              <p:ext uri="{D42A27DB-BD31-4B8C-83A1-F6EECF244321}">
                <p14:modId xmlns:p14="http://schemas.microsoft.com/office/powerpoint/2010/main" val="4014258312"/>
              </p:ext>
            </p:extLst>
          </p:nvPr>
        </p:nvGraphicFramePr>
        <p:xfrm>
          <a:off x="226954" y="4666302"/>
          <a:ext cx="8709592" cy="1381760"/>
        </p:xfrm>
        <a:graphic>
          <a:graphicData uri="http://schemas.openxmlformats.org/drawingml/2006/table">
            <a:tbl>
              <a:tblPr firstRow="1">
                <a:tableStyleId>{1FECB4D8-DB02-4DC6-A0A2-4F2EBAE1DC90}</a:tableStyleId>
              </a:tblPr>
              <a:tblGrid>
                <a:gridCol w="4115983">
                  <a:extLst>
                    <a:ext uri="{9D8B030D-6E8A-4147-A177-3AD203B41FA5}">
                      <a16:colId xmlns:a16="http://schemas.microsoft.com/office/drawing/2014/main" xmlns="" val="20000"/>
                    </a:ext>
                  </a:extLst>
                </a:gridCol>
                <a:gridCol w="2405649">
                  <a:extLst>
                    <a:ext uri="{9D8B030D-6E8A-4147-A177-3AD203B41FA5}">
                      <a16:colId xmlns:a16="http://schemas.microsoft.com/office/drawing/2014/main" xmlns="" val="20001"/>
                    </a:ext>
                  </a:extLst>
                </a:gridCol>
                <a:gridCol w="2187960">
                  <a:extLst>
                    <a:ext uri="{9D8B030D-6E8A-4147-A177-3AD203B41FA5}">
                      <a16:colId xmlns:a16="http://schemas.microsoft.com/office/drawing/2014/main" xmlns="" val="20002"/>
                    </a:ext>
                  </a:extLst>
                </a:gridCol>
              </a:tblGrid>
              <a:tr h="370840">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800" dirty="0" err="1" smtClean="0">
                          <a:effectLst/>
                          <a:latin typeface="Calibri" panose="020F0502020204030204" pitchFamily="34" charset="0"/>
                          <a:sym typeface="Calibri"/>
                        </a:rPr>
                        <a:t>Тип</a:t>
                      </a:r>
                      <a:r>
                        <a:rPr lang="en-US" sz="1800" dirty="0" smtClean="0">
                          <a:effectLst/>
                          <a:latin typeface="Calibri" panose="020F0502020204030204" pitchFamily="34" charset="0"/>
                          <a:sym typeface="Calibri"/>
                        </a:rPr>
                        <a:t> </a:t>
                      </a:r>
                      <a:r>
                        <a:rPr lang="en-US" sz="1800" dirty="0" err="1" smtClean="0">
                          <a:effectLst/>
                          <a:latin typeface="Calibri" panose="020F0502020204030204" pitchFamily="34" charset="0"/>
                          <a:sym typeface="Calibri"/>
                        </a:rPr>
                        <a:t>сборки</a:t>
                      </a:r>
                      <a:r>
                        <a:rPr lang="en-US" sz="1800" dirty="0" smtClean="0">
                          <a:effectLst/>
                          <a:latin typeface="Calibri" panose="020F0502020204030204" pitchFamily="34" charset="0"/>
                          <a:sym typeface="Calibri"/>
                        </a:rPr>
                        <a:t> </a:t>
                      </a:r>
                      <a:endParaRPr lang="en-US" sz="1800" b="1" i="0" dirty="0" smtClean="0">
                        <a:latin typeface="Calibri" panose="020F0502020204030204" pitchFamily="34" charset="0"/>
                        <a:cs typeface="Calibri"/>
                      </a:endParaRPr>
                    </a:p>
                  </a:txBody>
                  <a:tcPr anchor="ctr">
                    <a:solidFill>
                      <a:schemeClr val="accent2">
                        <a:lumMod val="50000"/>
                      </a:schemeClr>
                    </a:solidFill>
                  </a:tcP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ru-RU" sz="1800" dirty="0" smtClean="0">
                          <a:effectLst/>
                          <a:latin typeface="Calibri" panose="020F0502020204030204" pitchFamily="34" charset="0"/>
                          <a:sym typeface="Calibri"/>
                        </a:rPr>
                        <a:t>Закрытое развертывание </a:t>
                      </a:r>
                      <a:endParaRPr lang="ru-RU" sz="1800" b="1" i="0" dirty="0" smtClean="0">
                        <a:latin typeface="Calibri" panose="020F0502020204030204" pitchFamily="34" charset="0"/>
                        <a:cs typeface="Calibri"/>
                      </a:endParaRPr>
                    </a:p>
                  </a:txBody>
                  <a:tcPr anchor="ctr">
                    <a:solidFill>
                      <a:schemeClr val="accent2">
                        <a:lumMod val="50000"/>
                      </a:schemeClr>
                    </a:solidFill>
                  </a:tcP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ru-RU" sz="1800" dirty="0" smtClean="0">
                          <a:effectLst/>
                          <a:latin typeface="Calibri" panose="020F0502020204030204" pitchFamily="34" charset="0"/>
                          <a:sym typeface="Calibri"/>
                        </a:rPr>
                        <a:t>Глобальное развертывание </a:t>
                      </a:r>
                      <a:endParaRPr lang="ru-RU" sz="1800" b="1" i="0" dirty="0" smtClean="0">
                        <a:latin typeface="Calibri" panose="020F0502020204030204" pitchFamily="34" charset="0"/>
                        <a:cs typeface="Calibri"/>
                      </a:endParaRPr>
                    </a:p>
                  </a:txBody>
                  <a:tcPr anchor="ctr">
                    <a:solidFill>
                      <a:schemeClr val="accent2">
                        <a:lumMod val="50000"/>
                      </a:schemeClr>
                    </a:solidFill>
                  </a:tcPr>
                </a:tc>
                <a:extLst>
                  <a:ext uri="{0D108BD9-81ED-4DB2-BD59-A6C34878D82A}">
                    <a16:rowId xmlns:a16="http://schemas.microsoft.com/office/drawing/2014/main" xmlns="" val="10000"/>
                  </a:ext>
                </a:extLst>
              </a:tr>
              <a:tr h="370840">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bg-BG" sz="1800" dirty="0" smtClean="0">
                          <a:effectLst/>
                          <a:latin typeface="Calibri" panose="020F0502020204030204" pitchFamily="34" charset="0"/>
                          <a:sym typeface="Calibri"/>
                        </a:rPr>
                        <a:t>Сборка с нестрогим именем </a:t>
                      </a:r>
                      <a:endParaRPr lang="bg-BG" sz="1800" b="0" i="0" dirty="0" smtClean="0">
                        <a:latin typeface="Calibri" panose="020F0502020204030204" pitchFamily="34" charset="0"/>
                        <a:cs typeface="Calibri"/>
                      </a:endParaRPr>
                    </a:p>
                  </a:txBody>
                  <a:tcPr anchor="ct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800" dirty="0" err="1" smtClean="0">
                          <a:effectLst/>
                          <a:latin typeface="Calibri" panose="020F0502020204030204" pitchFamily="34" charset="0"/>
                          <a:sym typeface="Calibri"/>
                        </a:rPr>
                        <a:t>Да</a:t>
                      </a:r>
                      <a:r>
                        <a:rPr lang="en-US" sz="1800" dirty="0" smtClean="0">
                          <a:effectLst/>
                          <a:latin typeface="Calibri" panose="020F0502020204030204" pitchFamily="34" charset="0"/>
                          <a:sym typeface="Calibri"/>
                        </a:rPr>
                        <a:t> </a:t>
                      </a:r>
                      <a:endParaRPr lang="en-US" sz="1800" b="0" i="0" dirty="0" smtClean="0">
                        <a:latin typeface="Calibri" panose="020F0502020204030204" pitchFamily="34" charset="0"/>
                        <a:cs typeface="Calibri"/>
                      </a:endParaRPr>
                    </a:p>
                  </a:txBody>
                  <a:tcPr anchor="ct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bg-BG" sz="1800" dirty="0" smtClean="0">
                          <a:effectLst/>
                          <a:latin typeface="Calibri" panose="020F0502020204030204" pitchFamily="34" charset="0"/>
                          <a:sym typeface="Calibri"/>
                        </a:rPr>
                        <a:t>Нет </a:t>
                      </a:r>
                      <a:endParaRPr lang="bg-BG" sz="1800" b="0" i="0" dirty="0" smtClean="0">
                        <a:latin typeface="Calibri" panose="020F0502020204030204" pitchFamily="34" charset="0"/>
                        <a:cs typeface="Calibri"/>
                      </a:endParaRPr>
                    </a:p>
                  </a:txBody>
                  <a:tcPr anchor="ctr"/>
                </a:tc>
                <a:extLst>
                  <a:ext uri="{0D108BD9-81ED-4DB2-BD59-A6C34878D82A}">
                    <a16:rowId xmlns:a16="http://schemas.microsoft.com/office/drawing/2014/main" xmlns="" val="10001"/>
                  </a:ext>
                </a:extLst>
              </a:tr>
              <a:tr h="370840">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bg-BG" sz="1800" dirty="0" smtClean="0">
                          <a:effectLst/>
                          <a:latin typeface="Calibri" panose="020F0502020204030204" pitchFamily="34" charset="0"/>
                          <a:sym typeface="Calibri"/>
                        </a:rPr>
                        <a:t>Сборка со строгим именем </a:t>
                      </a:r>
                      <a:endParaRPr lang="bg-BG" sz="1800" b="0" i="0" dirty="0" smtClean="0">
                        <a:latin typeface="Calibri" panose="020F0502020204030204" pitchFamily="34" charset="0"/>
                        <a:cs typeface="Calibri"/>
                      </a:endParaRPr>
                    </a:p>
                  </a:txBody>
                  <a:tcPr anchor="ct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800" dirty="0" err="1" smtClean="0">
                          <a:effectLst/>
                          <a:latin typeface="Calibri" panose="020F0502020204030204" pitchFamily="34" charset="0"/>
                          <a:sym typeface="Calibri"/>
                        </a:rPr>
                        <a:t>Да</a:t>
                      </a:r>
                      <a:r>
                        <a:rPr lang="en-US" sz="1800" dirty="0" smtClean="0">
                          <a:effectLst/>
                          <a:latin typeface="Calibri" panose="020F0502020204030204" pitchFamily="34" charset="0"/>
                          <a:sym typeface="Calibri"/>
                        </a:rPr>
                        <a:t> </a:t>
                      </a:r>
                      <a:endParaRPr lang="en-US" sz="1800" b="0" i="0" dirty="0" smtClean="0">
                        <a:latin typeface="Calibri" panose="020F0502020204030204" pitchFamily="34" charset="0"/>
                        <a:cs typeface="Calibri"/>
                      </a:endParaRPr>
                    </a:p>
                  </a:txBody>
                  <a:tcPr anchor="ct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800" dirty="0" err="1" smtClean="0">
                          <a:effectLst/>
                          <a:latin typeface="Calibri" panose="020F0502020204030204" pitchFamily="34" charset="0"/>
                          <a:sym typeface="Calibri"/>
                        </a:rPr>
                        <a:t>Да</a:t>
                      </a:r>
                      <a:r>
                        <a:rPr lang="en-US" sz="1800" dirty="0" smtClean="0">
                          <a:effectLst/>
                          <a:latin typeface="Calibri" panose="020F0502020204030204" pitchFamily="34" charset="0"/>
                          <a:sym typeface="Calibri"/>
                        </a:rPr>
                        <a:t> </a:t>
                      </a:r>
                      <a:endParaRPr lang="en-US" sz="1800" b="0" i="0" dirty="0" smtClean="0">
                        <a:latin typeface="Calibri" panose="020F0502020204030204" pitchFamily="34" charset="0"/>
                        <a:cs typeface="Calibri"/>
                      </a:endParaRPr>
                    </a:p>
                  </a:txBody>
                  <a:tcPr anchor="ctr"/>
                </a:tc>
                <a:extLst>
                  <a:ext uri="{0D108BD9-81ED-4DB2-BD59-A6C34878D82A}">
                    <a16:rowId xmlns:a16="http://schemas.microsoft.com/office/drawing/2014/main" xmlns=""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Сборки в .</a:t>
            </a:r>
            <a:r>
              <a:rPr lang="en-US" dirty="0"/>
              <a:t>NET</a:t>
            </a:r>
          </a:p>
        </p:txBody>
      </p:sp>
      <p:sp>
        <p:nvSpPr>
          <p:cNvPr id="235" name="Shape 235"/>
          <p:cNvSpPr>
            <a:spLocks noGrp="1"/>
          </p:cNvSpPr>
          <p:nvPr>
            <p:ph type="sldNum" sz="quarter" idx="4294967295"/>
          </p:nvPr>
        </p:nvSpPr>
        <p:spPr>
          <a:xfrm>
            <a:off x="7010400" y="6172200"/>
            <a:ext cx="2133600" cy="368300"/>
          </a:xfrm>
          <a:prstGeom prst="rect">
            <a:avLst/>
          </a:prstGeom>
          <a:extLst>
            <a:ext uri="{C572A759-6A51-4108-AA02-DFA0A04FC94B}">
              <ma14:wrappingTextBoxFlag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22</a:t>
            </a:fld>
            <a:endParaRPr sz="1200" b="1">
              <a:solidFill>
                <a:srgbClr val="21438F"/>
              </a:solidFill>
            </a:endParaRPr>
          </a:p>
        </p:txBody>
      </p:sp>
      <p:sp>
        <p:nvSpPr>
          <p:cNvPr id="236" name="Shape 236"/>
          <p:cNvSpPr/>
          <p:nvPr/>
        </p:nvSpPr>
        <p:spPr>
          <a:xfrm>
            <a:off x="177195" y="839346"/>
            <a:ext cx="8793230" cy="2394898"/>
          </a:xfrm>
          <a:prstGeom prst="roundRect">
            <a:avLst>
              <a:gd name="adj" fmla="val 19166"/>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t">
            <a:noAutofit/>
          </a:bodyPr>
          <a:lstStyle/>
          <a:p>
            <a:pPr lvl="0" algn="ctr"/>
            <a:endParaRPr>
              <a:solidFill>
                <a:schemeClr val="bg1"/>
              </a:solidFill>
              <a:latin typeface="Consolas" panose="020B0609020204030204" pitchFamily="49" charset="0"/>
              <a:cs typeface="Consolas" panose="020B0609020204030204" pitchFamily="49" charset="0"/>
            </a:endParaRPr>
          </a:p>
        </p:txBody>
      </p:sp>
      <p:sp>
        <p:nvSpPr>
          <p:cNvPr id="237" name="Shape 237"/>
          <p:cNvSpPr/>
          <p:nvPr/>
        </p:nvSpPr>
        <p:spPr>
          <a:xfrm>
            <a:off x="443101" y="1062781"/>
            <a:ext cx="8261418" cy="1905635"/>
          </a:xfrm>
          <a:prstGeom prst="rect">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indent="360363" algn="just"/>
            <a:endParaRPr dirty="0">
              <a:solidFill>
                <a:schemeClr val="bg1"/>
              </a:solidFill>
              <a:latin typeface="Consolas" panose="020B0609020204030204" pitchFamily="49" charset="0"/>
              <a:ea typeface="Courier New"/>
              <a:cs typeface="Consolas" panose="020B0609020204030204" pitchFamily="49" charset="0"/>
              <a:sym typeface="Courier New"/>
            </a:endParaRPr>
          </a:p>
          <a:p>
            <a:pPr indent="360363" algn="just"/>
            <a:r>
              <a:rPr dirty="0" smtClean="0">
                <a:solidFill>
                  <a:schemeClr val="bg1"/>
                </a:solidFill>
                <a:latin typeface="Consolas" panose="020B0609020204030204" pitchFamily="49" charset="0"/>
                <a:ea typeface="Courier New"/>
                <a:cs typeface="Consolas" panose="020B0609020204030204" pitchFamily="49" charset="0"/>
                <a:sym typeface="Courier New"/>
              </a:rPr>
              <a:t>sn -k keyPair.snk</a:t>
            </a:r>
          </a:p>
          <a:p>
            <a:pPr lvl="0" indent="360363" algn="just"/>
            <a:endParaRPr dirty="0">
              <a:solidFill>
                <a:schemeClr val="bg1"/>
              </a:solidFill>
              <a:latin typeface="Consolas" panose="020B0609020204030204" pitchFamily="49" charset="0"/>
              <a:ea typeface="Courier New"/>
              <a:cs typeface="Consolas" panose="020B0609020204030204" pitchFamily="49" charset="0"/>
              <a:sym typeface="Courier New"/>
            </a:endParaRPr>
          </a:p>
          <a:p>
            <a:pPr indent="360363" algn="just"/>
            <a:r>
              <a:rPr lang="en-US" dirty="0" err="1" smtClean="0">
                <a:solidFill>
                  <a:schemeClr val="bg1"/>
                </a:solidFill>
                <a:latin typeface="Consolas" panose="020B0609020204030204" pitchFamily="49" charset="0"/>
                <a:ea typeface="Courier New"/>
                <a:cs typeface="Consolas" panose="020B0609020204030204" pitchFamily="49" charset="0"/>
                <a:sym typeface="Courier New"/>
              </a:rPr>
              <a:t>sn</a:t>
            </a:r>
            <a:r>
              <a:rPr lang="en-US" dirty="0" smtClean="0">
                <a:solidFill>
                  <a:schemeClr val="bg1"/>
                </a:solidFill>
                <a:latin typeface="Consolas" panose="020B0609020204030204" pitchFamily="49" charset="0"/>
                <a:ea typeface="Courier New"/>
                <a:cs typeface="Consolas" panose="020B0609020204030204" pitchFamily="49" charset="0"/>
                <a:sym typeface="Courier New"/>
              </a:rPr>
              <a:t> -p </a:t>
            </a:r>
            <a:r>
              <a:rPr lang="en-US" dirty="0" err="1" smtClean="0">
                <a:solidFill>
                  <a:schemeClr val="bg1"/>
                </a:solidFill>
                <a:latin typeface="Consolas" panose="020B0609020204030204" pitchFamily="49" charset="0"/>
                <a:ea typeface="Courier New"/>
                <a:cs typeface="Consolas" panose="020B0609020204030204" pitchFamily="49" charset="0"/>
                <a:sym typeface="Courier New"/>
              </a:rPr>
              <a:t>keyPair.snk</a:t>
            </a:r>
            <a:r>
              <a:rPr lang="en-US" dirty="0" smtClean="0">
                <a:solidFill>
                  <a:schemeClr val="bg1"/>
                </a:solidFill>
                <a:latin typeface="Consolas" panose="020B0609020204030204" pitchFamily="49" charset="0"/>
                <a:ea typeface="Courier New"/>
                <a:cs typeface="Consolas" panose="020B0609020204030204" pitchFamily="49" charset="0"/>
                <a:sym typeface="Courier New"/>
              </a:rPr>
              <a:t> </a:t>
            </a:r>
            <a:r>
              <a:rPr lang="en-US" dirty="0" err="1" smtClean="0">
                <a:solidFill>
                  <a:schemeClr val="bg1"/>
                </a:solidFill>
                <a:latin typeface="Consolas" panose="020B0609020204030204" pitchFamily="49" charset="0"/>
                <a:ea typeface="Courier New"/>
                <a:cs typeface="Consolas" panose="020B0609020204030204" pitchFamily="49" charset="0"/>
                <a:sym typeface="Courier New"/>
              </a:rPr>
              <a:t>publicKey.snk</a:t>
            </a:r>
            <a:endParaRPr lang="en-US" dirty="0" smtClean="0">
              <a:solidFill>
                <a:schemeClr val="bg1"/>
              </a:solidFill>
              <a:latin typeface="Consolas" panose="020B0609020204030204" pitchFamily="49" charset="0"/>
              <a:ea typeface="Courier New"/>
              <a:cs typeface="Consolas" panose="020B0609020204030204" pitchFamily="49" charset="0"/>
              <a:sym typeface="Courier New"/>
            </a:endParaRPr>
          </a:p>
          <a:p>
            <a:pPr lvl="0" indent="360363" algn="just"/>
            <a:endParaRPr lang="en-US" dirty="0" smtClean="0">
              <a:solidFill>
                <a:schemeClr val="bg1"/>
              </a:solidFill>
              <a:latin typeface="Consolas" panose="020B0609020204030204" pitchFamily="49" charset="0"/>
              <a:ea typeface="Courier New"/>
              <a:cs typeface="Consolas" panose="020B0609020204030204" pitchFamily="49" charset="0"/>
              <a:sym typeface="Courier New"/>
            </a:endParaRPr>
          </a:p>
          <a:p>
            <a:pPr lvl="0" indent="360363" algn="just"/>
            <a:r>
              <a:rPr dirty="0" smtClean="0">
                <a:solidFill>
                  <a:schemeClr val="bg1"/>
                </a:solidFill>
                <a:latin typeface="Consolas" panose="020B0609020204030204" pitchFamily="49" charset="0"/>
                <a:ea typeface="Courier New"/>
                <a:cs typeface="Consolas" panose="020B0609020204030204" pitchFamily="49" charset="0"/>
                <a:sym typeface="Courier New"/>
              </a:rPr>
              <a:t>sn </a:t>
            </a:r>
            <a:r>
              <a:rPr dirty="0">
                <a:solidFill>
                  <a:schemeClr val="bg1"/>
                </a:solidFill>
                <a:latin typeface="Consolas" panose="020B0609020204030204" pitchFamily="49" charset="0"/>
                <a:ea typeface="Courier New"/>
                <a:cs typeface="Consolas" panose="020B0609020204030204" pitchFamily="49" charset="0"/>
                <a:sym typeface="Courier New"/>
              </a:rPr>
              <a:t>-tp keyPair.snk</a:t>
            </a:r>
          </a:p>
          <a:p>
            <a:pPr lvl="0" indent="360363" algn="just"/>
            <a:endParaRPr dirty="0" smtClean="0">
              <a:solidFill>
                <a:schemeClr val="bg1"/>
              </a:solidFill>
              <a:latin typeface="Consolas" panose="020B0609020204030204" pitchFamily="49" charset="0"/>
              <a:ea typeface="Courier New"/>
              <a:cs typeface="Consolas" panose="020B0609020204030204" pitchFamily="49" charset="0"/>
              <a:sym typeface="Courier New"/>
            </a:endParaRPr>
          </a:p>
          <a:p>
            <a:pPr lvl="0" indent="360363" algn="just"/>
            <a:r>
              <a:rPr dirty="0" smtClean="0">
                <a:solidFill>
                  <a:schemeClr val="bg1"/>
                </a:solidFill>
                <a:latin typeface="Consolas" panose="020B0609020204030204" pitchFamily="49" charset="0"/>
                <a:ea typeface="Courier New"/>
                <a:cs typeface="Consolas" panose="020B0609020204030204" pitchFamily="49" charset="0"/>
                <a:sym typeface="Courier New"/>
              </a:rPr>
              <a:t>gacutil.exe </a:t>
            </a:r>
            <a:r>
              <a:rPr dirty="0">
                <a:solidFill>
                  <a:schemeClr val="bg1"/>
                </a:solidFill>
                <a:latin typeface="Consolas" panose="020B0609020204030204" pitchFamily="49" charset="0"/>
                <a:ea typeface="Courier New"/>
                <a:cs typeface="Consolas" panose="020B0609020204030204" pitchFamily="49" charset="0"/>
                <a:sym typeface="Courier New"/>
              </a:rPr>
              <a:t>-i </a:t>
            </a:r>
            <a:r>
              <a:rPr dirty="0" smtClean="0">
                <a:solidFill>
                  <a:schemeClr val="bg1"/>
                </a:solidFill>
                <a:latin typeface="Consolas" panose="020B0609020204030204" pitchFamily="49" charset="0"/>
                <a:ea typeface="Courier New"/>
                <a:cs typeface="Consolas" panose="020B0609020204030204" pitchFamily="49" charset="0"/>
                <a:sym typeface="Courier New"/>
              </a:rPr>
              <a:t>NameAssambly.dll</a:t>
            </a:r>
            <a:endParaRPr dirty="0">
              <a:solidFill>
                <a:schemeClr val="bg1"/>
              </a:solidFill>
              <a:latin typeface="Consolas" panose="020B0609020204030204" pitchFamily="49" charset="0"/>
              <a:ea typeface="Courier New"/>
              <a:cs typeface="Consolas" panose="020B0609020204030204" pitchFamily="49" charset="0"/>
              <a:sym typeface="Courier New"/>
            </a:endParaRPr>
          </a:p>
          <a:p>
            <a:pPr lvl="0"/>
            <a:endParaRPr dirty="0">
              <a:solidFill>
                <a:schemeClr val="bg1"/>
              </a:solidFill>
              <a:latin typeface="Consolas" panose="020B0609020204030204" pitchFamily="49" charset="0"/>
              <a:ea typeface="Courier New"/>
              <a:cs typeface="Consolas" panose="020B0609020204030204" pitchFamily="49" charset="0"/>
              <a:sym typeface="Courier New"/>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ru-RU" dirty="0"/>
              <a:t>Сборки в .</a:t>
            </a:r>
            <a:r>
              <a:rPr lang="en-US" dirty="0" smtClean="0"/>
              <a:t>NET</a:t>
            </a:r>
            <a:endParaRPr lang="en-US" dirty="0"/>
          </a:p>
        </p:txBody>
      </p:sp>
      <p:pic>
        <p:nvPicPr>
          <p:cNvPr id="2" name="Picture 1"/>
          <p:cNvPicPr>
            <a:picLocks noChangeAspect="1"/>
          </p:cNvPicPr>
          <p:nvPr/>
        </p:nvPicPr>
        <p:blipFill>
          <a:blip r:embed="rId3"/>
          <a:stretch>
            <a:fillRect/>
          </a:stretch>
        </p:blipFill>
        <p:spPr>
          <a:xfrm>
            <a:off x="807024" y="709331"/>
            <a:ext cx="6426289" cy="5407179"/>
          </a:xfrm>
          <a:prstGeom prst="rect">
            <a:avLst/>
          </a:prstGeom>
        </p:spPr>
      </p:pic>
    </p:spTree>
    <p:extLst>
      <p:ext uri="{BB962C8B-B14F-4D97-AF65-F5344CB8AC3E}">
        <p14:creationId xmlns:p14="http://schemas.microsoft.com/office/powerpoint/2010/main" val="89369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32" name="image11.png"/>
          <p:cNvPicPr/>
          <p:nvPr/>
        </p:nvPicPr>
        <p:blipFill>
          <a:blip r:embed="rId2">
            <a:extLst/>
          </a:blip>
          <a:stretch>
            <a:fillRect/>
          </a:stretch>
        </p:blipFill>
        <p:spPr>
          <a:xfrm>
            <a:off x="236293" y="1143000"/>
            <a:ext cx="8671414" cy="4572000"/>
          </a:xfrm>
          <a:prstGeom prst="rect">
            <a:avLst/>
          </a:prstGeom>
          <a:ln w="12700">
            <a:miter lim="400000"/>
          </a:ln>
          <a:effectLst/>
        </p:spPr>
      </p:pic>
      <p:sp>
        <p:nvSpPr>
          <p:cNvPr id="3" name="Заголовок 2"/>
          <p:cNvSpPr>
            <a:spLocks noGrp="1"/>
          </p:cNvSpPr>
          <p:nvPr>
            <p:ph type="title"/>
          </p:nvPr>
        </p:nvSpPr>
        <p:spPr/>
        <p:txBody>
          <a:bodyPr/>
          <a:lstStyle/>
          <a:p>
            <a:r>
              <a:rPr lang="ru-RU" dirty="0"/>
              <a:t>Сборки в .</a:t>
            </a:r>
            <a:r>
              <a:rPr lang="en-US" dirty="0" smtClean="0"/>
              <a:t>NET</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21253" y="1048604"/>
            <a:ext cx="8101494" cy="5174776"/>
          </a:xfrm>
          <a:prstGeom prst="rect">
            <a:avLst/>
          </a:prstGeom>
        </p:spPr>
      </p:pic>
      <p:sp>
        <p:nvSpPr>
          <p:cNvPr id="4" name="Заголовок 3"/>
          <p:cNvSpPr>
            <a:spLocks noGrp="1"/>
          </p:cNvSpPr>
          <p:nvPr>
            <p:ph type="title"/>
          </p:nvPr>
        </p:nvSpPr>
        <p:spPr/>
        <p:txBody>
          <a:bodyPr/>
          <a:lstStyle/>
          <a:p>
            <a:r>
              <a:rPr lang="ru-RU" dirty="0"/>
              <a:t>Сборки в .</a:t>
            </a:r>
            <a:r>
              <a:rPr lang="en-US" dirty="0" smtClean="0"/>
              <a:t>NET</a:t>
            </a:r>
            <a:endParaRPr lang="en-US" dirty="0"/>
          </a:p>
        </p:txBody>
      </p:sp>
    </p:spTree>
    <p:extLst>
      <p:ext uri="{BB962C8B-B14F-4D97-AF65-F5344CB8AC3E}">
        <p14:creationId xmlns:p14="http://schemas.microsoft.com/office/powerpoint/2010/main" val="16315181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Сборки в .</a:t>
            </a:r>
            <a:r>
              <a:rPr lang="en-US" dirty="0" smtClean="0"/>
              <a:t>NET</a:t>
            </a:r>
            <a:endParaRPr lang="en-US" dirty="0"/>
          </a:p>
        </p:txBody>
      </p:sp>
      <p:grpSp>
        <p:nvGrpSpPr>
          <p:cNvPr id="188" name="Group 188"/>
          <p:cNvGrpSpPr/>
          <p:nvPr/>
        </p:nvGrpSpPr>
        <p:grpSpPr>
          <a:xfrm>
            <a:off x="1924334" y="578825"/>
            <a:ext cx="5295331" cy="5666016"/>
            <a:chOff x="0" y="0"/>
            <a:chExt cx="5486400" cy="6044742"/>
          </a:xfrm>
        </p:grpSpPr>
        <p:pic>
          <p:nvPicPr>
            <p:cNvPr id="186" name="image9.png"/>
            <p:cNvPicPr/>
            <p:nvPr/>
          </p:nvPicPr>
          <p:blipFill>
            <a:blip r:embed="rId3">
              <a:extLst/>
            </a:blip>
            <a:stretch>
              <a:fillRect/>
            </a:stretch>
          </p:blipFill>
          <p:spPr>
            <a:xfrm>
              <a:off x="0" y="0"/>
              <a:ext cx="5486400" cy="2081349"/>
            </a:xfrm>
            <a:prstGeom prst="rect">
              <a:avLst/>
            </a:prstGeom>
            <a:ln w="12700" cap="flat">
              <a:noFill/>
              <a:miter lim="400000"/>
            </a:ln>
            <a:effectLst/>
          </p:spPr>
        </p:pic>
        <p:pic>
          <p:nvPicPr>
            <p:cNvPr id="187" name="image10.png"/>
            <p:cNvPicPr/>
            <p:nvPr/>
          </p:nvPicPr>
          <p:blipFill>
            <a:blip r:embed="rId4">
              <a:extLst/>
            </a:blip>
            <a:stretch>
              <a:fillRect/>
            </a:stretch>
          </p:blipFill>
          <p:spPr>
            <a:xfrm>
              <a:off x="0" y="2273931"/>
              <a:ext cx="5486400" cy="3770812"/>
            </a:xfrm>
            <a:prstGeom prst="rect">
              <a:avLst/>
            </a:prstGeom>
            <a:ln w="12700" cap="flat">
              <a:noFill/>
              <a:miter lim="400000"/>
            </a:ln>
            <a:effectLst/>
          </p:spPr>
        </p:pic>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Изучение сборок с помощью утилит </a:t>
            </a:r>
            <a:r>
              <a:rPr lang="ru-RU" dirty="0" err="1"/>
              <a:t>ildasm</a:t>
            </a:r>
            <a:r>
              <a:rPr lang="ru-RU" dirty="0"/>
              <a:t>. </a:t>
            </a:r>
            <a:r>
              <a:rPr lang="ru-RU" dirty="0" err="1"/>
              <a:t>exe</a:t>
            </a:r>
            <a:r>
              <a:rPr lang="ru-RU" dirty="0"/>
              <a:t> и </a:t>
            </a:r>
            <a:r>
              <a:rPr lang="ru-RU" dirty="0" err="1"/>
              <a:t>Reflector</a:t>
            </a:r>
            <a:endParaRPr lang="en-US" dirty="0"/>
          </a:p>
        </p:txBody>
      </p:sp>
      <p:sp>
        <p:nvSpPr>
          <p:cNvPr id="292" name="Shape 292"/>
          <p:cNvSpPr/>
          <p:nvPr/>
        </p:nvSpPr>
        <p:spPr>
          <a:xfrm>
            <a:off x="177839" y="898361"/>
            <a:ext cx="8788323" cy="1123165"/>
          </a:xfrm>
          <a:prstGeom prst="roundRect">
            <a:avLst>
              <a:gd name="adj" fmla="val 26772"/>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marL="160417" marR="157479" algn="just">
              <a:tabLst>
                <a:tab pos="279400" algn="l"/>
              </a:tabLst>
            </a:lvl1pPr>
          </a:lstStyle>
          <a:p>
            <a:pPr lvl="0"/>
            <a:r>
              <a:rPr dirty="0">
                <a:solidFill>
                  <a:schemeClr val="bg1"/>
                </a:solidFill>
              </a:rPr>
              <a:t>Утилита ildasm.exe, поставляемая в составе пакета .NET Framework 4 SDK, позволяет загружать любую сборку .NET и изучать ее содержимое, в том числе ассоциируемый с ней манифест, CIL-код и метаданные типов</a:t>
            </a:r>
          </a:p>
        </p:txBody>
      </p:sp>
      <p:sp>
        <p:nvSpPr>
          <p:cNvPr id="296" name="Shape 296"/>
          <p:cNvSpPr/>
          <p:nvPr/>
        </p:nvSpPr>
        <p:spPr>
          <a:xfrm>
            <a:off x="177838" y="3478981"/>
            <a:ext cx="8788322" cy="1123166"/>
          </a:xfrm>
          <a:prstGeom prst="roundRect">
            <a:avLst>
              <a:gd name="adj" fmla="val 26772"/>
            </a:avLst>
          </a:prstGeom>
          <a:solidFill>
            <a:schemeClr val="accent2">
              <a:lumMod val="50000"/>
            </a:schemeClr>
          </a:solidFill>
          <a:ln w="12700">
            <a:solidFill>
              <a:schemeClr val="accent2">
                <a:lumMod val="50000"/>
              </a:schemeClr>
            </a:solidFill>
            <a:miter lim="400000"/>
          </a:ln>
          <a:effectLst/>
          <a:extLst>
            <a:ext uri="{C572A759-6A51-4108-AA02-DFA0A04FC94B}">
              <ma14:wrappingTextBoxFlag xmlns:ma14="http://schemas.microsoft.com/office/mac/drawingml/2011/main" val="1"/>
            </a:ext>
          </a:extLst>
        </p:spPr>
        <p:txBody>
          <a:bodyPr lIns="0" tIns="0" rIns="0" bIns="0" anchor="ctr"/>
          <a:lstStyle/>
          <a:p>
            <a:pPr lvl="1" indent="84138"/>
            <a:r>
              <a:rPr dirty="0">
                <a:solidFill>
                  <a:schemeClr val="bg1"/>
                </a:solidFill>
              </a:rPr>
              <a:t>Free .NET </a:t>
            </a:r>
            <a:r>
              <a:rPr dirty="0" err="1">
                <a:solidFill>
                  <a:schemeClr val="bg1"/>
                </a:solidFill>
              </a:rPr>
              <a:t>Decompiler</a:t>
            </a:r>
            <a:r>
              <a:rPr dirty="0">
                <a:solidFill>
                  <a:schemeClr val="bg1"/>
                </a:solidFill>
              </a:rPr>
              <a:t> and Assembly Browser </a:t>
            </a:r>
            <a:r>
              <a:rPr u="sng" dirty="0">
                <a:solidFill>
                  <a:schemeClr val="bg1"/>
                </a:solidFill>
                <a:uFill>
                  <a:solidFill>
                    <a:srgbClr val="0000FF"/>
                  </a:solidFill>
                </a:uFill>
                <a:hlinkClick r:id="rId2"/>
              </a:rPr>
              <a:t>https://www.jetbrains.com/decompiler/</a:t>
            </a:r>
          </a:p>
          <a:p>
            <a:pPr lvl="1" indent="84138"/>
            <a:r>
              <a:rPr dirty="0" err="1">
                <a:solidFill>
                  <a:schemeClr val="bg1"/>
                </a:solidFill>
              </a:rPr>
              <a:t>ILSpy</a:t>
            </a:r>
            <a:r>
              <a:rPr dirty="0">
                <a:solidFill>
                  <a:schemeClr val="bg1"/>
                </a:solidFill>
              </a:rPr>
              <a:t> is the open-source .NET assembly browser and </a:t>
            </a:r>
            <a:r>
              <a:rPr dirty="0" err="1">
                <a:solidFill>
                  <a:schemeClr val="bg1"/>
                </a:solidFill>
              </a:rPr>
              <a:t>decompiler</a:t>
            </a:r>
            <a:r>
              <a:rPr dirty="0">
                <a:solidFill>
                  <a:schemeClr val="bg1"/>
                </a:solidFill>
              </a:rPr>
              <a:t> </a:t>
            </a:r>
            <a:r>
              <a:rPr u="sng" dirty="0">
                <a:solidFill>
                  <a:schemeClr val="bg1"/>
                </a:solidFill>
                <a:uFill>
                  <a:solidFill>
                    <a:srgbClr val="0000FF"/>
                  </a:solidFill>
                </a:uFill>
                <a:hlinkClick r:id="rId3"/>
              </a:rPr>
              <a:t>http://ilspy.net/</a:t>
            </a:r>
          </a:p>
        </p:txBody>
      </p:sp>
      <p:sp>
        <p:nvSpPr>
          <p:cNvPr id="9" name="Shape 292"/>
          <p:cNvSpPr/>
          <p:nvPr/>
        </p:nvSpPr>
        <p:spPr>
          <a:xfrm>
            <a:off x="177838" y="2186549"/>
            <a:ext cx="8788323" cy="1123165"/>
          </a:xfrm>
          <a:prstGeom prst="roundRect">
            <a:avLst>
              <a:gd name="adj" fmla="val 26772"/>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marL="160417" marR="157479" algn="just">
              <a:tabLst>
                <a:tab pos="279400" algn="l"/>
              </a:tabLst>
            </a:lvl1pPr>
          </a:lstStyle>
          <a:p>
            <a:pPr lvl="1" indent="84138"/>
            <a:r>
              <a:rPr lang="ru-RU" dirty="0">
                <a:solidFill>
                  <a:schemeClr val="bg1"/>
                </a:solidFill>
              </a:rPr>
              <a:t>NET </a:t>
            </a:r>
            <a:r>
              <a:rPr lang="ru-RU" dirty="0" err="1">
                <a:solidFill>
                  <a:schemeClr val="bg1"/>
                </a:solidFill>
              </a:rPr>
              <a:t>Reflector</a:t>
            </a:r>
            <a:r>
              <a:rPr lang="ru-RU" dirty="0">
                <a:solidFill>
                  <a:schemeClr val="bg1"/>
                </a:solidFill>
              </a:rPr>
              <a:t> – платная утилита для </a:t>
            </a:r>
            <a:r>
              <a:rPr lang="ru-RU" dirty="0" err="1">
                <a:solidFill>
                  <a:schemeClr val="bg1"/>
                </a:solidFill>
              </a:rPr>
              <a:t>Microsoft</a:t>
            </a:r>
            <a:r>
              <a:rPr lang="ru-RU" dirty="0">
                <a:solidFill>
                  <a:schemeClr val="bg1"/>
                </a:solidFill>
              </a:rPr>
              <a:t> .NET, комбинирующая браузер классов, статический анализатор и </a:t>
            </a:r>
            <a:r>
              <a:rPr lang="ru-RU" dirty="0" err="1">
                <a:solidFill>
                  <a:schemeClr val="bg1"/>
                </a:solidFill>
              </a:rPr>
              <a:t>декомпилятор</a:t>
            </a:r>
            <a:r>
              <a:rPr lang="ru-RU" dirty="0">
                <a:solidFill>
                  <a:schemeClr val="bg1"/>
                </a:solidFill>
              </a:rPr>
              <a:t> </a:t>
            </a:r>
          </a:p>
          <a:p>
            <a:pPr lvl="1" indent="84138"/>
            <a:r>
              <a:rPr lang="ru-RU" u="sng" dirty="0">
                <a:solidFill>
                  <a:schemeClr val="bg1"/>
                </a:solidFill>
                <a:uFill>
                  <a:solidFill>
                    <a:srgbClr val="0000FF"/>
                  </a:solidFill>
                </a:uFill>
                <a:hlinkClick r:id="rId4"/>
              </a:rPr>
              <a:t>http://www.red-gate.com/products/dotnet-development/reflector/</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p:txBody>
          <a:bodyPr/>
          <a:lstStyle/>
          <a:p>
            <a:r>
              <a:rPr lang="ru-RU" dirty="0"/>
              <a:t>Инструменты, предоставляемые .</a:t>
            </a:r>
            <a:r>
              <a:rPr lang="en-US" dirty="0"/>
              <a:t>NET Framework</a:t>
            </a:r>
          </a:p>
        </p:txBody>
      </p:sp>
      <p:grpSp>
        <p:nvGrpSpPr>
          <p:cNvPr id="306" name="Group 306"/>
          <p:cNvGrpSpPr/>
          <p:nvPr/>
        </p:nvGrpSpPr>
        <p:grpSpPr>
          <a:xfrm>
            <a:off x="226954" y="1165329"/>
            <a:ext cx="8657739" cy="1512589"/>
            <a:chOff x="0" y="0"/>
            <a:chExt cx="7358344" cy="1512587"/>
          </a:xfrm>
          <a:solidFill>
            <a:schemeClr val="accent2">
              <a:lumMod val="50000"/>
            </a:schemeClr>
          </a:solidFill>
        </p:grpSpPr>
        <p:sp>
          <p:nvSpPr>
            <p:cNvPr id="300" name="Shape 300"/>
            <p:cNvSpPr/>
            <p:nvPr/>
          </p:nvSpPr>
          <p:spPr>
            <a:xfrm>
              <a:off x="0" y="22141"/>
              <a:ext cx="2350010" cy="658509"/>
            </a:xfrm>
            <a:prstGeom prst="roundRect">
              <a:avLst>
                <a:gd name="adj" fmla="val 7321"/>
              </a:avLst>
            </a:prstGeom>
            <a:grpFill/>
            <a:ln w="12700" cap="flat">
              <a:solidFill>
                <a:schemeClr val="accent2">
                  <a:lumMod val="50000"/>
                </a:schemeClr>
              </a:solidFill>
              <a:miter lim="400000"/>
            </a:ln>
            <a:effectLst>
              <a:outerShdw blurRad="38100" dist="230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Caspol.exe</a:t>
              </a:r>
            </a:p>
          </p:txBody>
        </p:sp>
        <p:sp>
          <p:nvSpPr>
            <p:cNvPr id="301" name="Shape 301"/>
            <p:cNvSpPr/>
            <p:nvPr/>
          </p:nvSpPr>
          <p:spPr>
            <a:xfrm>
              <a:off x="2504167" y="22141"/>
              <a:ext cx="2350010" cy="658509"/>
            </a:xfrm>
            <a:prstGeom prst="roundRect">
              <a:avLst>
                <a:gd name="adj" fmla="val 7321"/>
              </a:avLst>
            </a:prstGeom>
            <a:grpFill/>
            <a:ln w="12700" cap="flat">
              <a:solidFill>
                <a:schemeClr val="accent2">
                  <a:lumMod val="50000"/>
                </a:schemeClr>
              </a:solidFill>
              <a:miter lim="400000"/>
            </a:ln>
            <a:effectLst>
              <a:outerShdw blurRad="38100" dist="230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Makecert.exe</a:t>
              </a:r>
            </a:p>
          </p:txBody>
        </p:sp>
        <p:sp>
          <p:nvSpPr>
            <p:cNvPr id="302" name="Shape 302"/>
            <p:cNvSpPr/>
            <p:nvPr/>
          </p:nvSpPr>
          <p:spPr>
            <a:xfrm>
              <a:off x="2504167" y="854079"/>
              <a:ext cx="2350010" cy="658509"/>
            </a:xfrm>
            <a:prstGeom prst="roundRect">
              <a:avLst>
                <a:gd name="adj" fmla="val 7321"/>
              </a:avLst>
            </a:prstGeom>
            <a:grpFill/>
            <a:ln w="12700" cap="flat">
              <a:solidFill>
                <a:schemeClr val="accent2">
                  <a:lumMod val="50000"/>
                </a:schemeClr>
              </a:solidFill>
              <a:miter lim="400000"/>
            </a:ln>
            <a:effectLst>
              <a:outerShdw blurRad="38100" dist="230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Ngen.exe</a:t>
              </a:r>
            </a:p>
          </p:txBody>
        </p:sp>
        <p:sp>
          <p:nvSpPr>
            <p:cNvPr id="303" name="Shape 303"/>
            <p:cNvSpPr/>
            <p:nvPr/>
          </p:nvSpPr>
          <p:spPr>
            <a:xfrm>
              <a:off x="0" y="854079"/>
              <a:ext cx="2350010" cy="658509"/>
            </a:xfrm>
            <a:prstGeom prst="roundRect">
              <a:avLst>
                <a:gd name="adj" fmla="val 7321"/>
              </a:avLst>
            </a:prstGeom>
            <a:grpFill/>
            <a:ln w="12700" cap="flat">
              <a:solidFill>
                <a:schemeClr val="accent2">
                  <a:lumMod val="50000"/>
                </a:schemeClr>
              </a:solidFill>
              <a:miter lim="400000"/>
            </a:ln>
            <a:effectLst>
              <a:outerShdw blurRad="38100" dist="230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Gacutil.exe</a:t>
              </a:r>
            </a:p>
          </p:txBody>
        </p:sp>
        <p:sp>
          <p:nvSpPr>
            <p:cNvPr id="304" name="Shape 304"/>
            <p:cNvSpPr/>
            <p:nvPr/>
          </p:nvSpPr>
          <p:spPr>
            <a:xfrm>
              <a:off x="5008334" y="0"/>
              <a:ext cx="2350011" cy="658509"/>
            </a:xfrm>
            <a:prstGeom prst="roundRect">
              <a:avLst>
                <a:gd name="adj" fmla="val 7321"/>
              </a:avLst>
            </a:prstGeom>
            <a:grpFill/>
            <a:ln w="12700" cap="flat">
              <a:solidFill>
                <a:schemeClr val="accent2">
                  <a:lumMod val="50000"/>
                </a:schemeClr>
              </a:solidFill>
              <a:miter lim="400000"/>
            </a:ln>
            <a:effectLst>
              <a:outerShdw blurRad="38100" dist="230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Ildasm.exe</a:t>
              </a:r>
            </a:p>
          </p:txBody>
        </p:sp>
        <p:sp>
          <p:nvSpPr>
            <p:cNvPr id="305" name="Shape 305"/>
            <p:cNvSpPr/>
            <p:nvPr/>
          </p:nvSpPr>
          <p:spPr>
            <a:xfrm>
              <a:off x="5008334" y="831938"/>
              <a:ext cx="2350011" cy="658509"/>
            </a:xfrm>
            <a:prstGeom prst="roundRect">
              <a:avLst>
                <a:gd name="adj" fmla="val 7321"/>
              </a:avLst>
            </a:prstGeom>
            <a:grpFill/>
            <a:ln w="12700" cap="flat">
              <a:solidFill>
                <a:schemeClr val="accent2">
                  <a:lumMod val="50000"/>
                </a:schemeClr>
              </a:solidFill>
              <a:miter lim="400000"/>
            </a:ln>
            <a:effectLst>
              <a:outerShdw blurRad="38100" dist="230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Sn.exe</a:t>
              </a:r>
            </a:p>
          </p:txBody>
        </p:sp>
      </p:grpSp>
      <p:sp>
        <p:nvSpPr>
          <p:cNvPr id="2" name="Rectangle 1"/>
          <p:cNvSpPr/>
          <p:nvPr/>
        </p:nvSpPr>
        <p:spPr>
          <a:xfrm>
            <a:off x="226954" y="5849034"/>
            <a:ext cx="8091546" cy="369332"/>
          </a:xfrm>
          <a:prstGeom prst="rect">
            <a:avLst/>
          </a:prstGeom>
        </p:spPr>
        <p:txBody>
          <a:bodyPr wrap="square">
            <a:spAutoFit/>
          </a:bodyPr>
          <a:lstStyle/>
          <a:p>
            <a:r>
              <a:rPr lang="en-US" dirty="0">
                <a:solidFill>
                  <a:schemeClr val="accent2">
                    <a:lumMod val="50000"/>
                  </a:schemeClr>
                </a:solidFill>
                <a:hlinkClick r:id="rId2"/>
              </a:rPr>
              <a:t>https://msdn.microsoft.com/ru-ru/library/d9kh6s92(v=vs.110).</a:t>
            </a:r>
            <a:r>
              <a:rPr lang="en-US" dirty="0" smtClean="0">
                <a:solidFill>
                  <a:schemeClr val="accent2">
                    <a:lumMod val="50000"/>
                  </a:schemeClr>
                </a:solidFill>
                <a:hlinkClick r:id="rId2"/>
              </a:rPr>
              <a:t>aspx</a:t>
            </a:r>
            <a:r>
              <a:rPr lang="en-US" dirty="0" smtClean="0">
                <a:solidFill>
                  <a:schemeClr val="accent2">
                    <a:lumMod val="50000"/>
                  </a:schemeClr>
                </a:solidFill>
              </a:rPr>
              <a:t> </a:t>
            </a:r>
            <a:endParaRPr lang="en-US" dirty="0">
              <a:solidFill>
                <a:schemeClr val="accent2">
                  <a:lumMod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Инструменты, предоставляемые .</a:t>
            </a:r>
            <a:r>
              <a:rPr lang="en-US" dirty="0"/>
              <a:t>NET Framework</a:t>
            </a:r>
          </a:p>
        </p:txBody>
      </p:sp>
      <p:graphicFrame>
        <p:nvGraphicFramePr>
          <p:cNvPr id="314" name="Table 314"/>
          <p:cNvGraphicFramePr/>
          <p:nvPr>
            <p:extLst>
              <p:ext uri="{D42A27DB-BD31-4B8C-83A1-F6EECF244321}">
                <p14:modId xmlns:p14="http://schemas.microsoft.com/office/powerpoint/2010/main" val="2486132031"/>
              </p:ext>
            </p:extLst>
          </p:nvPr>
        </p:nvGraphicFramePr>
        <p:xfrm>
          <a:off x="304800" y="853292"/>
          <a:ext cx="8623299" cy="5044440"/>
        </p:xfrm>
        <a:graphic>
          <a:graphicData uri="http://schemas.openxmlformats.org/drawingml/2006/table">
            <a:tbl>
              <a:tblPr firstRow="1">
                <a:tableStyleId>{1FECB4D8-DB02-4DC6-A0A2-4F2EBAE1DC90}</a:tableStyleId>
              </a:tblPr>
              <a:tblGrid>
                <a:gridCol w="2765946">
                  <a:extLst>
                    <a:ext uri="{9D8B030D-6E8A-4147-A177-3AD203B41FA5}">
                      <a16:colId xmlns:a16="http://schemas.microsoft.com/office/drawing/2014/main" xmlns="" val="20000"/>
                    </a:ext>
                  </a:extLst>
                </a:gridCol>
                <a:gridCol w="5857353">
                  <a:extLst>
                    <a:ext uri="{9D8B030D-6E8A-4147-A177-3AD203B41FA5}">
                      <a16:colId xmlns:a16="http://schemas.microsoft.com/office/drawing/2014/main" xmlns="" val="20001"/>
                    </a:ext>
                  </a:extLst>
                </a:gridCol>
              </a:tblGrid>
              <a:tr h="375505">
                <a:tc>
                  <a:txBody>
                    <a:bodyPr/>
                    <a:lstStyle/>
                    <a:p>
                      <a:pPr lvl="0" algn="ctr">
                        <a:defRPr sz="1800" b="0" i="0"/>
                      </a:pPr>
                      <a:r>
                        <a:rPr sz="1800" dirty="0" err="1">
                          <a:solidFill>
                            <a:schemeClr val="bg1"/>
                          </a:solidFill>
                          <a:latin typeface="Calibri" panose="020F0502020204030204" pitchFamily="34" charset="0"/>
                        </a:rPr>
                        <a:t>Инструмент</a:t>
                      </a:r>
                      <a:endParaRPr sz="1800" dirty="0">
                        <a:solidFill>
                          <a:schemeClr val="bg1"/>
                        </a:solidFill>
                        <a:latin typeface="Calibri" panose="020F0502020204030204" pitchFamily="34" charset="0"/>
                      </a:endParaRPr>
                    </a:p>
                  </a:txBody>
                  <a:tcPr marL="63500" marR="63500" marT="63500" marB="63500" horzOverflow="overflow">
                    <a:solidFill>
                      <a:schemeClr val="accent2">
                        <a:lumMod val="50000"/>
                      </a:schemeClr>
                    </a:solidFill>
                  </a:tcPr>
                </a:tc>
                <a:tc>
                  <a:txBody>
                    <a:bodyPr/>
                    <a:lstStyle/>
                    <a:p>
                      <a:pPr lvl="0" algn="ctr">
                        <a:defRPr sz="1800" b="0" i="0"/>
                      </a:pPr>
                      <a:r>
                        <a:rPr sz="1800" dirty="0" err="1">
                          <a:solidFill>
                            <a:schemeClr val="bg1"/>
                          </a:solidFill>
                          <a:latin typeface="Calibri" panose="020F0502020204030204" pitchFamily="34" charset="0"/>
                        </a:rPr>
                        <a:t>Описание</a:t>
                      </a:r>
                      <a:endParaRPr sz="1800" dirty="0">
                        <a:solidFill>
                          <a:schemeClr val="bg1"/>
                        </a:solidFill>
                        <a:latin typeface="Calibri" panose="020F0502020204030204" pitchFamily="34" charset="0"/>
                      </a:endParaRPr>
                    </a:p>
                  </a:txBody>
                  <a:tcPr marL="63500" marR="63500" marT="63500" marB="63500" horzOverflow="overflow">
                    <a:solidFill>
                      <a:schemeClr val="accent2">
                        <a:lumMod val="50000"/>
                      </a:schemeClr>
                    </a:solidFill>
                  </a:tcPr>
                </a:tc>
                <a:extLst>
                  <a:ext uri="{0D108BD9-81ED-4DB2-BD59-A6C34878D82A}">
                    <a16:rowId xmlns:a16="http://schemas.microsoft.com/office/drawing/2014/main" xmlns="" val="10000"/>
                  </a:ext>
                </a:extLst>
              </a:tr>
              <a:tr h="1476983">
                <a:tc>
                  <a:txBody>
                    <a:bodyPr/>
                    <a:lstStyle/>
                    <a:p>
                      <a:pPr lvl="0" algn="ctr">
                        <a:defRPr sz="1800" b="0" i="0"/>
                      </a:pPr>
                      <a:r>
                        <a:rPr sz="1800" dirty="0">
                          <a:latin typeface="Calibri" panose="020F0502020204030204" pitchFamily="34" charset="0"/>
                        </a:rPr>
                        <a:t>Global Assembly Cache Tool</a:t>
                      </a:r>
                    </a:p>
                    <a:p>
                      <a:pPr lvl="0" algn="ctr">
                        <a:defRPr sz="1800" b="0" i="0"/>
                      </a:pPr>
                      <a:r>
                        <a:rPr sz="1800" dirty="0">
                          <a:latin typeface="Calibri" panose="020F0502020204030204" pitchFamily="34" charset="0"/>
                        </a:rPr>
                        <a:t>(Gacutil.exe)</a:t>
                      </a:r>
                    </a:p>
                  </a:txBody>
                  <a:tcPr marL="63500" marR="63500" marT="63500" marB="63500" anchor="ctr" horzOverflow="overflow"/>
                </a:tc>
                <a:tc>
                  <a:txBody>
                    <a:bodyPr/>
                    <a:lstStyle/>
                    <a:p>
                      <a:pPr lvl="0" algn="just">
                        <a:defRPr sz="1800" b="0" i="0"/>
                      </a:pPr>
                      <a:r>
                        <a:rPr sz="1800" dirty="0" err="1">
                          <a:latin typeface="Calibri" panose="020F0502020204030204" pitchFamily="34" charset="0"/>
                        </a:rPr>
                        <a:t>Позволяет</a:t>
                      </a:r>
                      <a:r>
                        <a:rPr sz="1800" dirty="0">
                          <a:latin typeface="Calibri" panose="020F0502020204030204" pitchFamily="34" charset="0"/>
                        </a:rPr>
                        <a:t> </a:t>
                      </a:r>
                      <a:r>
                        <a:rPr sz="1800" dirty="0" err="1">
                          <a:latin typeface="Calibri" panose="020F0502020204030204" pitchFamily="34" charset="0"/>
                        </a:rPr>
                        <a:t>пользователям</a:t>
                      </a:r>
                      <a:r>
                        <a:rPr sz="1800" dirty="0">
                          <a:latin typeface="Calibri" panose="020F0502020204030204" pitchFamily="34" charset="0"/>
                        </a:rPr>
                        <a:t> </a:t>
                      </a:r>
                      <a:r>
                        <a:rPr sz="1800" dirty="0" err="1">
                          <a:latin typeface="Calibri" panose="020F0502020204030204" pitchFamily="34" charset="0"/>
                        </a:rPr>
                        <a:t>просматривать</a:t>
                      </a:r>
                      <a:r>
                        <a:rPr sz="1800" dirty="0">
                          <a:latin typeface="Calibri" panose="020F0502020204030204" pitchFamily="34" charset="0"/>
                        </a:rPr>
                        <a:t> </a:t>
                      </a:r>
                      <a:r>
                        <a:rPr sz="1800" dirty="0" err="1">
                          <a:latin typeface="Calibri" panose="020F0502020204030204" pitchFamily="34" charset="0"/>
                        </a:rPr>
                        <a:t>содержимое</a:t>
                      </a:r>
                      <a:r>
                        <a:rPr sz="1800" dirty="0">
                          <a:latin typeface="Calibri" panose="020F0502020204030204" pitchFamily="34" charset="0"/>
                        </a:rPr>
                        <a:t> </a:t>
                      </a:r>
                      <a:r>
                        <a:rPr sz="1800" dirty="0" err="1">
                          <a:latin typeface="Calibri" panose="020F0502020204030204" pitchFamily="34" charset="0"/>
                        </a:rPr>
                        <a:t>глобального</a:t>
                      </a:r>
                      <a:r>
                        <a:rPr sz="1800" dirty="0">
                          <a:latin typeface="Calibri" panose="020F0502020204030204" pitchFamily="34" charset="0"/>
                        </a:rPr>
                        <a:t> </a:t>
                      </a:r>
                      <a:r>
                        <a:rPr sz="1800" dirty="0" err="1">
                          <a:latin typeface="Calibri" panose="020F0502020204030204" pitchFamily="34" charset="0"/>
                        </a:rPr>
                        <a:t>кэша</a:t>
                      </a:r>
                      <a:r>
                        <a:rPr sz="1800" dirty="0">
                          <a:latin typeface="Calibri" panose="020F0502020204030204" pitchFamily="34" charset="0"/>
                        </a:rPr>
                        <a:t> </a:t>
                      </a:r>
                      <a:r>
                        <a:rPr sz="1800" dirty="0" err="1">
                          <a:latin typeface="Calibri" panose="020F0502020204030204" pitchFamily="34" charset="0"/>
                        </a:rPr>
                        <a:t>сборок</a:t>
                      </a:r>
                      <a:r>
                        <a:rPr sz="1800" dirty="0">
                          <a:latin typeface="Calibri" panose="020F0502020204030204" pitchFamily="34" charset="0"/>
                        </a:rPr>
                        <a:t> и </a:t>
                      </a:r>
                      <a:r>
                        <a:rPr sz="1800" dirty="0" err="1">
                          <a:latin typeface="Calibri" panose="020F0502020204030204" pitchFamily="34" charset="0"/>
                        </a:rPr>
                        <a:t>кэша</a:t>
                      </a:r>
                      <a:r>
                        <a:rPr sz="1800" dirty="0">
                          <a:latin typeface="Calibri" panose="020F0502020204030204" pitchFamily="34" charset="0"/>
                        </a:rPr>
                        <a:t> </a:t>
                      </a:r>
                      <a:r>
                        <a:rPr sz="1800" dirty="0" err="1">
                          <a:latin typeface="Calibri" panose="020F0502020204030204" pitchFamily="34" charset="0"/>
                        </a:rPr>
                        <a:t>загрузки</a:t>
                      </a:r>
                      <a:r>
                        <a:rPr sz="1800" dirty="0">
                          <a:latin typeface="Calibri" panose="020F0502020204030204" pitchFamily="34" charset="0"/>
                        </a:rPr>
                        <a:t>, а </a:t>
                      </a:r>
                      <a:r>
                        <a:rPr sz="1800" dirty="0" err="1">
                          <a:latin typeface="Calibri" panose="020F0502020204030204" pitchFamily="34" charset="0"/>
                        </a:rPr>
                        <a:t>также</a:t>
                      </a:r>
                      <a:r>
                        <a:rPr sz="1800" dirty="0">
                          <a:latin typeface="Calibri" panose="020F0502020204030204" pitchFamily="34" charset="0"/>
                        </a:rPr>
                        <a:t> </a:t>
                      </a:r>
                      <a:r>
                        <a:rPr sz="1800" dirty="0" err="1">
                          <a:latin typeface="Calibri" panose="020F0502020204030204" pitchFamily="34" charset="0"/>
                        </a:rPr>
                        <a:t>управлять</a:t>
                      </a:r>
                      <a:r>
                        <a:rPr sz="1800" dirty="0">
                          <a:latin typeface="Calibri" panose="020F0502020204030204" pitchFamily="34" charset="0"/>
                        </a:rPr>
                        <a:t> </a:t>
                      </a:r>
                      <a:r>
                        <a:rPr sz="1800" dirty="0" err="1">
                          <a:latin typeface="Calibri" panose="020F0502020204030204" pitchFamily="34" charset="0"/>
                        </a:rPr>
                        <a:t>ими</a:t>
                      </a:r>
                      <a:r>
                        <a:rPr sz="1800" dirty="0">
                          <a:latin typeface="Calibri" panose="020F0502020204030204" pitchFamily="34" charset="0"/>
                        </a:rPr>
                        <a:t>. С </a:t>
                      </a:r>
                      <a:r>
                        <a:rPr sz="1800" dirty="0" err="1">
                          <a:latin typeface="Calibri" panose="020F0502020204030204" pitchFamily="34" charset="0"/>
                        </a:rPr>
                        <a:t>помощью</a:t>
                      </a:r>
                      <a:r>
                        <a:rPr sz="1800" dirty="0">
                          <a:latin typeface="Calibri" panose="020F0502020204030204" pitchFamily="34" charset="0"/>
                        </a:rPr>
                        <a:t> </a:t>
                      </a:r>
                      <a:r>
                        <a:rPr sz="1800" dirty="0" err="1">
                          <a:latin typeface="Calibri" panose="020F0502020204030204" pitchFamily="34" charset="0"/>
                        </a:rPr>
                        <a:t>этого</a:t>
                      </a:r>
                      <a:r>
                        <a:rPr sz="1800" dirty="0">
                          <a:latin typeface="Calibri" panose="020F0502020204030204" pitchFamily="34" charset="0"/>
                        </a:rPr>
                        <a:t> </a:t>
                      </a:r>
                      <a:r>
                        <a:rPr sz="1800" dirty="0" err="1">
                          <a:latin typeface="Calibri" panose="020F0502020204030204" pitchFamily="34" charset="0"/>
                        </a:rPr>
                        <a:t>инструмента</a:t>
                      </a:r>
                      <a:r>
                        <a:rPr sz="1800" dirty="0">
                          <a:latin typeface="Calibri" panose="020F0502020204030204" pitchFamily="34" charset="0"/>
                        </a:rPr>
                        <a:t> </a:t>
                      </a:r>
                      <a:r>
                        <a:rPr sz="1800" dirty="0" err="1">
                          <a:latin typeface="Calibri" panose="020F0502020204030204" pitchFamily="34" charset="0"/>
                        </a:rPr>
                        <a:t>можно</a:t>
                      </a:r>
                      <a:r>
                        <a:rPr sz="1800" dirty="0">
                          <a:latin typeface="Calibri" panose="020F0502020204030204" pitchFamily="34" charset="0"/>
                        </a:rPr>
                        <a:t> </a:t>
                      </a:r>
                      <a:r>
                        <a:rPr sz="1800" dirty="0" err="1">
                          <a:latin typeface="Calibri" panose="020F0502020204030204" pitchFamily="34" charset="0"/>
                        </a:rPr>
                        <a:t>добавлять</a:t>
                      </a:r>
                      <a:r>
                        <a:rPr sz="1800" dirty="0">
                          <a:latin typeface="Calibri" panose="020F0502020204030204" pitchFamily="34" charset="0"/>
                        </a:rPr>
                        <a:t> и </a:t>
                      </a:r>
                      <a:r>
                        <a:rPr sz="1800" dirty="0" err="1">
                          <a:latin typeface="Calibri" panose="020F0502020204030204" pitchFamily="34" charset="0"/>
                        </a:rPr>
                        <a:t>удалять</a:t>
                      </a:r>
                      <a:r>
                        <a:rPr sz="1800" dirty="0">
                          <a:latin typeface="Calibri" panose="020F0502020204030204" pitchFamily="34" charset="0"/>
                        </a:rPr>
                        <a:t> </a:t>
                      </a:r>
                      <a:r>
                        <a:rPr sz="1800" dirty="0" err="1">
                          <a:latin typeface="Calibri" panose="020F0502020204030204" pitchFamily="34" charset="0"/>
                        </a:rPr>
                        <a:t>сбороки</a:t>
                      </a:r>
                      <a:r>
                        <a:rPr sz="1800" dirty="0">
                          <a:latin typeface="Calibri" panose="020F0502020204030204" pitchFamily="34" charset="0"/>
                        </a:rPr>
                        <a:t> в GAC, </a:t>
                      </a:r>
                      <a:r>
                        <a:rPr sz="1800" dirty="0" err="1">
                          <a:latin typeface="Calibri" panose="020F0502020204030204" pitchFamily="34" charset="0"/>
                        </a:rPr>
                        <a:t>для</a:t>
                      </a:r>
                      <a:r>
                        <a:rPr sz="1800" dirty="0">
                          <a:latin typeface="Calibri" panose="020F0502020204030204" pitchFamily="34" charset="0"/>
                        </a:rPr>
                        <a:t> </a:t>
                      </a:r>
                      <a:r>
                        <a:rPr sz="1800" dirty="0" err="1">
                          <a:latin typeface="Calibri" panose="020F0502020204030204" pitchFamily="34" charset="0"/>
                        </a:rPr>
                        <a:t>того</a:t>
                      </a:r>
                      <a:r>
                        <a:rPr sz="1800" dirty="0">
                          <a:latin typeface="Calibri" panose="020F0502020204030204" pitchFamily="34" charset="0"/>
                        </a:rPr>
                        <a:t>, </a:t>
                      </a:r>
                      <a:r>
                        <a:rPr sz="1800" dirty="0" err="1">
                          <a:latin typeface="Calibri" panose="020F0502020204030204" pitchFamily="34" charset="0"/>
                        </a:rPr>
                        <a:t>чтобы</a:t>
                      </a:r>
                      <a:r>
                        <a:rPr sz="1800" dirty="0">
                          <a:latin typeface="Calibri" panose="020F0502020204030204" pitchFamily="34" charset="0"/>
                        </a:rPr>
                        <a:t> </a:t>
                      </a:r>
                      <a:r>
                        <a:rPr sz="1800" dirty="0" err="1">
                          <a:latin typeface="Calibri" panose="020F0502020204030204" pitchFamily="34" charset="0"/>
                        </a:rPr>
                        <a:t>приложения</a:t>
                      </a:r>
                      <a:r>
                        <a:rPr sz="1800" dirty="0">
                          <a:latin typeface="Calibri" panose="020F0502020204030204" pitchFamily="34" charset="0"/>
                        </a:rPr>
                        <a:t> </a:t>
                      </a:r>
                      <a:r>
                        <a:rPr sz="1800" dirty="0" err="1">
                          <a:latin typeface="Calibri" panose="020F0502020204030204" pitchFamily="34" charset="0"/>
                        </a:rPr>
                        <a:t>могли</a:t>
                      </a:r>
                      <a:r>
                        <a:rPr sz="1800" dirty="0">
                          <a:latin typeface="Calibri" panose="020F0502020204030204" pitchFamily="34" charset="0"/>
                        </a:rPr>
                        <a:t> </a:t>
                      </a:r>
                      <a:r>
                        <a:rPr sz="1800" dirty="0" err="1">
                          <a:latin typeface="Calibri" panose="020F0502020204030204" pitchFamily="34" charset="0"/>
                        </a:rPr>
                        <a:t>получать</a:t>
                      </a:r>
                      <a:r>
                        <a:rPr sz="1800" dirty="0">
                          <a:latin typeface="Calibri" panose="020F0502020204030204" pitchFamily="34" charset="0"/>
                        </a:rPr>
                        <a:t> к </a:t>
                      </a:r>
                      <a:r>
                        <a:rPr sz="1800" dirty="0" err="1">
                          <a:latin typeface="Calibri" panose="020F0502020204030204" pitchFamily="34" charset="0"/>
                        </a:rPr>
                        <a:t>ним</a:t>
                      </a:r>
                      <a:r>
                        <a:rPr sz="1800" dirty="0">
                          <a:latin typeface="Calibri" panose="020F0502020204030204" pitchFamily="34" charset="0"/>
                        </a:rPr>
                        <a:t> </a:t>
                      </a:r>
                      <a:r>
                        <a:rPr sz="1800" dirty="0" err="1">
                          <a:latin typeface="Calibri" panose="020F0502020204030204" pitchFamily="34" charset="0"/>
                        </a:rPr>
                        <a:t>доступ</a:t>
                      </a:r>
                      <a:r>
                        <a:rPr sz="1800" dirty="0">
                          <a:latin typeface="Calibri" panose="020F0502020204030204" pitchFamily="34" charset="0"/>
                        </a:rPr>
                        <a:t>.</a:t>
                      </a:r>
                    </a:p>
                  </a:txBody>
                  <a:tcPr marL="63500" marR="63500" marT="63500" marB="63500" anchor="ctr" horzOverflow="overflow"/>
                </a:tc>
                <a:extLst>
                  <a:ext uri="{0D108BD9-81ED-4DB2-BD59-A6C34878D82A}">
                    <a16:rowId xmlns:a16="http://schemas.microsoft.com/office/drawing/2014/main" xmlns="" val="10001"/>
                  </a:ext>
                </a:extLst>
              </a:tr>
              <a:tr h="3105528">
                <a:tc>
                  <a:txBody>
                    <a:bodyPr/>
                    <a:lstStyle/>
                    <a:p>
                      <a:pPr lvl="0" algn="ctr">
                        <a:defRPr sz="1800" b="0" i="0"/>
                      </a:pPr>
                      <a:r>
                        <a:rPr sz="1800" dirty="0">
                          <a:latin typeface="Calibri" panose="020F0502020204030204" pitchFamily="34" charset="0"/>
                        </a:rPr>
                        <a:t>Native Image Generator</a:t>
                      </a:r>
                    </a:p>
                    <a:p>
                      <a:pPr lvl="0" algn="ctr">
                        <a:defRPr sz="1800" b="0" i="0"/>
                      </a:pPr>
                      <a:r>
                        <a:rPr sz="1800" dirty="0">
                          <a:latin typeface="Calibri" panose="020F0502020204030204" pitchFamily="34" charset="0"/>
                        </a:rPr>
                        <a:t>(Ngen.exe)</a:t>
                      </a:r>
                    </a:p>
                  </a:txBody>
                  <a:tcPr marL="63500" marR="63500" marT="63500" marB="63500" anchor="ctr" horzOverflow="overflow"/>
                </a:tc>
                <a:tc>
                  <a:txBody>
                    <a:bodyPr/>
                    <a:lstStyle/>
                    <a:p>
                      <a:pPr lvl="0" algn="just">
                        <a:defRPr sz="1800" b="0" i="0"/>
                      </a:pPr>
                      <a:r>
                        <a:rPr sz="1800" dirty="0" err="1">
                          <a:latin typeface="Calibri" panose="020F0502020204030204" pitchFamily="34" charset="0"/>
                        </a:rPr>
                        <a:t>Генератор</a:t>
                      </a:r>
                      <a:r>
                        <a:rPr sz="1800" dirty="0">
                          <a:latin typeface="Calibri" panose="020F0502020204030204" pitchFamily="34" charset="0"/>
                        </a:rPr>
                        <a:t> </a:t>
                      </a:r>
                      <a:r>
                        <a:rPr sz="1800" dirty="0" err="1">
                          <a:latin typeface="Calibri" panose="020F0502020204030204" pitchFamily="34" charset="0"/>
                        </a:rPr>
                        <a:t>образов</a:t>
                      </a:r>
                      <a:r>
                        <a:rPr sz="1800" dirty="0">
                          <a:latin typeface="Calibri" panose="020F0502020204030204" pitchFamily="34" charset="0"/>
                        </a:rPr>
                        <a:t> в </a:t>
                      </a:r>
                      <a:r>
                        <a:rPr sz="1800" dirty="0" err="1">
                          <a:latin typeface="Calibri" panose="020F0502020204030204" pitchFamily="34" charset="0"/>
                        </a:rPr>
                        <a:t>машинном</a:t>
                      </a:r>
                      <a:r>
                        <a:rPr sz="1800" dirty="0">
                          <a:latin typeface="Calibri" panose="020F0502020204030204" pitchFamily="34" charset="0"/>
                        </a:rPr>
                        <a:t> </a:t>
                      </a:r>
                      <a:r>
                        <a:rPr sz="1800" dirty="0" err="1">
                          <a:latin typeface="Calibri" panose="020F0502020204030204" pitchFamily="34" charset="0"/>
                        </a:rPr>
                        <a:t>коде</a:t>
                      </a:r>
                      <a:r>
                        <a:rPr sz="1800" dirty="0">
                          <a:latin typeface="Calibri" panose="020F0502020204030204" pitchFamily="34" charset="0"/>
                        </a:rPr>
                        <a:t> (Native Image Generator) — </a:t>
                      </a:r>
                      <a:r>
                        <a:rPr sz="1800" dirty="0" err="1">
                          <a:latin typeface="Calibri" panose="020F0502020204030204" pitchFamily="34" charset="0"/>
                        </a:rPr>
                        <a:t>это</a:t>
                      </a:r>
                      <a:r>
                        <a:rPr sz="1800" dirty="0">
                          <a:latin typeface="Calibri" panose="020F0502020204030204" pitchFamily="34" charset="0"/>
                        </a:rPr>
                        <a:t> </a:t>
                      </a:r>
                      <a:r>
                        <a:rPr sz="1800" dirty="0" err="1">
                          <a:latin typeface="Calibri" panose="020F0502020204030204" pitchFamily="34" charset="0"/>
                        </a:rPr>
                        <a:t>средство</a:t>
                      </a:r>
                      <a:r>
                        <a:rPr sz="1800" dirty="0">
                          <a:latin typeface="Calibri" panose="020F0502020204030204" pitchFamily="34" charset="0"/>
                        </a:rPr>
                        <a:t> </a:t>
                      </a:r>
                      <a:r>
                        <a:rPr sz="1800" dirty="0" err="1">
                          <a:latin typeface="Calibri" panose="020F0502020204030204" pitchFamily="34" charset="0"/>
                        </a:rPr>
                        <a:t>повышения</a:t>
                      </a:r>
                      <a:r>
                        <a:rPr sz="1800" dirty="0">
                          <a:latin typeface="Calibri" panose="020F0502020204030204" pitchFamily="34" charset="0"/>
                        </a:rPr>
                        <a:t> </a:t>
                      </a:r>
                      <a:r>
                        <a:rPr sz="1800" dirty="0" err="1">
                          <a:latin typeface="Calibri" panose="020F0502020204030204" pitchFamily="34" charset="0"/>
                        </a:rPr>
                        <a:t>быстродействия</a:t>
                      </a:r>
                      <a:r>
                        <a:rPr sz="1800" dirty="0">
                          <a:latin typeface="Calibri" panose="020F0502020204030204" pitchFamily="34" charset="0"/>
                        </a:rPr>
                        <a:t> </a:t>
                      </a:r>
                      <a:r>
                        <a:rPr sz="1800" dirty="0" err="1">
                          <a:latin typeface="Calibri" panose="020F0502020204030204" pitchFamily="34" charset="0"/>
                        </a:rPr>
                        <a:t>управляемых</a:t>
                      </a:r>
                      <a:r>
                        <a:rPr sz="1800" dirty="0">
                          <a:latin typeface="Calibri" panose="020F0502020204030204" pitchFamily="34" charset="0"/>
                        </a:rPr>
                        <a:t> </a:t>
                      </a:r>
                      <a:r>
                        <a:rPr sz="1800" dirty="0" err="1">
                          <a:latin typeface="Calibri" panose="020F0502020204030204" pitchFamily="34" charset="0"/>
                        </a:rPr>
                        <a:t>приложений</a:t>
                      </a:r>
                      <a:r>
                        <a:rPr sz="1800" dirty="0">
                          <a:latin typeface="Calibri" panose="020F0502020204030204" pitchFamily="34" charset="0"/>
                        </a:rPr>
                        <a:t>. Ngen.exe </a:t>
                      </a:r>
                      <a:r>
                        <a:rPr sz="1800" dirty="0" err="1">
                          <a:latin typeface="Calibri" panose="020F0502020204030204" pitchFamily="34" charset="0"/>
                        </a:rPr>
                        <a:t>создает</a:t>
                      </a:r>
                      <a:r>
                        <a:rPr sz="1800" dirty="0">
                          <a:latin typeface="Calibri" panose="020F0502020204030204" pitchFamily="34" charset="0"/>
                        </a:rPr>
                        <a:t> </a:t>
                      </a:r>
                      <a:r>
                        <a:rPr sz="1800" dirty="0" err="1">
                          <a:latin typeface="Calibri" panose="020F0502020204030204" pitchFamily="34" charset="0"/>
                        </a:rPr>
                        <a:t>образы</a:t>
                      </a:r>
                      <a:r>
                        <a:rPr sz="1800" dirty="0">
                          <a:latin typeface="Calibri" panose="020F0502020204030204" pitchFamily="34" charset="0"/>
                        </a:rPr>
                        <a:t> в </a:t>
                      </a:r>
                      <a:r>
                        <a:rPr sz="1800" dirty="0" err="1">
                          <a:latin typeface="Calibri" panose="020F0502020204030204" pitchFamily="34" charset="0"/>
                        </a:rPr>
                        <a:t>машинном</a:t>
                      </a:r>
                      <a:r>
                        <a:rPr sz="1800" dirty="0">
                          <a:latin typeface="Calibri" panose="020F0502020204030204" pitchFamily="34" charset="0"/>
                        </a:rPr>
                        <a:t> </a:t>
                      </a:r>
                      <a:r>
                        <a:rPr sz="1800" dirty="0" err="1">
                          <a:latin typeface="Calibri" panose="020F0502020204030204" pitchFamily="34" charset="0"/>
                        </a:rPr>
                        <a:t>коде</a:t>
                      </a:r>
                      <a:r>
                        <a:rPr sz="1800" dirty="0">
                          <a:latin typeface="Calibri" panose="020F0502020204030204" pitchFamily="34" charset="0"/>
                        </a:rPr>
                        <a:t>, </a:t>
                      </a:r>
                      <a:r>
                        <a:rPr sz="1800" dirty="0" err="1">
                          <a:latin typeface="Calibri" panose="020F0502020204030204" pitchFamily="34" charset="0"/>
                        </a:rPr>
                        <a:t>представляющие</a:t>
                      </a:r>
                      <a:r>
                        <a:rPr sz="1800" dirty="0">
                          <a:latin typeface="Calibri" panose="020F0502020204030204" pitchFamily="34" charset="0"/>
                        </a:rPr>
                        <a:t> </a:t>
                      </a:r>
                      <a:r>
                        <a:rPr sz="1800" dirty="0" err="1">
                          <a:latin typeface="Calibri" panose="020F0502020204030204" pitchFamily="34" charset="0"/>
                        </a:rPr>
                        <a:t>собой</a:t>
                      </a:r>
                      <a:r>
                        <a:rPr sz="1800" dirty="0">
                          <a:latin typeface="Calibri" panose="020F0502020204030204" pitchFamily="34" charset="0"/>
                        </a:rPr>
                        <a:t> </a:t>
                      </a:r>
                      <a:r>
                        <a:rPr sz="1800" dirty="0" err="1">
                          <a:latin typeface="Calibri" panose="020F0502020204030204" pitchFamily="34" charset="0"/>
                        </a:rPr>
                        <a:t>файлы</a:t>
                      </a:r>
                      <a:r>
                        <a:rPr sz="1800" dirty="0">
                          <a:latin typeface="Calibri" panose="020F0502020204030204" pitchFamily="34" charset="0"/>
                        </a:rPr>
                        <a:t>, </a:t>
                      </a:r>
                      <a:r>
                        <a:rPr sz="1800" dirty="0" err="1">
                          <a:latin typeface="Calibri" panose="020F0502020204030204" pitchFamily="34" charset="0"/>
                        </a:rPr>
                        <a:t>содержащие</a:t>
                      </a:r>
                      <a:r>
                        <a:rPr sz="1800" dirty="0">
                          <a:latin typeface="Calibri" panose="020F0502020204030204" pitchFamily="34" charset="0"/>
                        </a:rPr>
                        <a:t> </a:t>
                      </a:r>
                      <a:r>
                        <a:rPr sz="1800" dirty="0" err="1">
                          <a:latin typeface="Calibri" panose="020F0502020204030204" pitchFamily="34" charset="0"/>
                        </a:rPr>
                        <a:t>компилированный</a:t>
                      </a:r>
                      <a:r>
                        <a:rPr sz="1800" dirty="0">
                          <a:latin typeface="Calibri" panose="020F0502020204030204" pitchFamily="34" charset="0"/>
                        </a:rPr>
                        <a:t> </a:t>
                      </a:r>
                      <a:r>
                        <a:rPr sz="1800" dirty="0" err="1">
                          <a:latin typeface="Calibri" panose="020F0502020204030204" pitchFamily="34" charset="0"/>
                        </a:rPr>
                        <a:t>специфический</a:t>
                      </a:r>
                      <a:r>
                        <a:rPr sz="1800" dirty="0">
                          <a:latin typeface="Calibri" panose="020F0502020204030204" pitchFamily="34" charset="0"/>
                        </a:rPr>
                        <a:t> </a:t>
                      </a:r>
                      <a:r>
                        <a:rPr sz="1800" dirty="0" err="1">
                          <a:latin typeface="Calibri" panose="020F0502020204030204" pitchFamily="34" charset="0"/>
                        </a:rPr>
                        <a:t>для</a:t>
                      </a:r>
                      <a:r>
                        <a:rPr sz="1800" dirty="0">
                          <a:latin typeface="Calibri" panose="020F0502020204030204" pitchFamily="34" charset="0"/>
                        </a:rPr>
                        <a:t> </a:t>
                      </a:r>
                      <a:r>
                        <a:rPr sz="1800" dirty="0" err="1">
                          <a:latin typeface="Calibri" panose="020F0502020204030204" pitchFamily="34" charset="0"/>
                        </a:rPr>
                        <a:t>процессора</a:t>
                      </a:r>
                      <a:r>
                        <a:rPr sz="1800" dirty="0">
                          <a:latin typeface="Calibri" panose="020F0502020204030204" pitchFamily="34" charset="0"/>
                        </a:rPr>
                        <a:t> </a:t>
                      </a:r>
                      <a:r>
                        <a:rPr sz="1800" dirty="0" err="1">
                          <a:latin typeface="Calibri" panose="020F0502020204030204" pitchFamily="34" charset="0"/>
                        </a:rPr>
                        <a:t>машинный</a:t>
                      </a:r>
                      <a:r>
                        <a:rPr sz="1800" dirty="0">
                          <a:latin typeface="Calibri" panose="020F0502020204030204" pitchFamily="34" charset="0"/>
                        </a:rPr>
                        <a:t> </a:t>
                      </a:r>
                      <a:r>
                        <a:rPr sz="1800" dirty="0" err="1">
                          <a:latin typeface="Calibri" panose="020F0502020204030204" pitchFamily="34" charset="0"/>
                        </a:rPr>
                        <a:t>код</a:t>
                      </a:r>
                      <a:r>
                        <a:rPr sz="1800" dirty="0">
                          <a:latin typeface="Calibri" panose="020F0502020204030204" pitchFamily="34" charset="0"/>
                        </a:rPr>
                        <a:t>, и </a:t>
                      </a:r>
                      <a:r>
                        <a:rPr sz="1800" dirty="0" err="1">
                          <a:latin typeface="Calibri" panose="020F0502020204030204" pitchFamily="34" charset="0"/>
                        </a:rPr>
                        <a:t>устанавливает</a:t>
                      </a:r>
                      <a:r>
                        <a:rPr sz="1800" dirty="0">
                          <a:latin typeface="Calibri" panose="020F0502020204030204" pitchFamily="34" charset="0"/>
                        </a:rPr>
                        <a:t> </a:t>
                      </a:r>
                      <a:r>
                        <a:rPr sz="1800" dirty="0" err="1">
                          <a:latin typeface="Calibri" panose="020F0502020204030204" pitchFamily="34" charset="0"/>
                        </a:rPr>
                        <a:t>их</a:t>
                      </a:r>
                      <a:r>
                        <a:rPr sz="1800" dirty="0">
                          <a:latin typeface="Calibri" panose="020F0502020204030204" pitchFamily="34" charset="0"/>
                        </a:rPr>
                        <a:t> в </a:t>
                      </a:r>
                      <a:r>
                        <a:rPr sz="1800" dirty="0" err="1">
                          <a:latin typeface="Calibri" panose="020F0502020204030204" pitchFamily="34" charset="0"/>
                        </a:rPr>
                        <a:t>кэш</a:t>
                      </a:r>
                      <a:r>
                        <a:rPr sz="1800" dirty="0">
                          <a:latin typeface="Calibri" panose="020F0502020204030204" pitchFamily="34" charset="0"/>
                        </a:rPr>
                        <a:t> </a:t>
                      </a:r>
                      <a:r>
                        <a:rPr sz="1800" dirty="0" err="1">
                          <a:latin typeface="Calibri" panose="020F0502020204030204" pitchFamily="34" charset="0"/>
                        </a:rPr>
                        <a:t>образов</a:t>
                      </a:r>
                      <a:r>
                        <a:rPr sz="1800" dirty="0">
                          <a:latin typeface="Calibri" panose="020F0502020204030204" pitchFamily="34" charset="0"/>
                        </a:rPr>
                        <a:t> в </a:t>
                      </a:r>
                      <a:r>
                        <a:rPr sz="1800" dirty="0" err="1">
                          <a:latin typeface="Calibri" panose="020F0502020204030204" pitchFamily="34" charset="0"/>
                        </a:rPr>
                        <a:t>машинном</a:t>
                      </a:r>
                      <a:r>
                        <a:rPr sz="1800" dirty="0">
                          <a:latin typeface="Calibri" panose="020F0502020204030204" pitchFamily="34" charset="0"/>
                        </a:rPr>
                        <a:t> </a:t>
                      </a:r>
                      <a:r>
                        <a:rPr sz="1800" dirty="0" err="1">
                          <a:latin typeface="Calibri" panose="020F0502020204030204" pitchFamily="34" charset="0"/>
                        </a:rPr>
                        <a:t>коде</a:t>
                      </a:r>
                      <a:r>
                        <a:rPr sz="1800" dirty="0">
                          <a:latin typeface="Calibri" panose="020F0502020204030204" pitchFamily="34" charset="0"/>
                        </a:rPr>
                        <a:t> </a:t>
                      </a:r>
                      <a:r>
                        <a:rPr sz="1800" dirty="0" err="1">
                          <a:latin typeface="Calibri" panose="020F0502020204030204" pitchFamily="34" charset="0"/>
                        </a:rPr>
                        <a:t>на</a:t>
                      </a:r>
                      <a:r>
                        <a:rPr sz="1800" dirty="0">
                          <a:latin typeface="Calibri" panose="020F0502020204030204" pitchFamily="34" charset="0"/>
                        </a:rPr>
                        <a:t> </a:t>
                      </a:r>
                      <a:r>
                        <a:rPr sz="1800" dirty="0" err="1">
                          <a:latin typeface="Calibri" panose="020F0502020204030204" pitchFamily="34" charset="0"/>
                        </a:rPr>
                        <a:t>локальном</a:t>
                      </a:r>
                      <a:r>
                        <a:rPr sz="1800" dirty="0">
                          <a:latin typeface="Calibri" panose="020F0502020204030204" pitchFamily="34" charset="0"/>
                        </a:rPr>
                        <a:t> </a:t>
                      </a:r>
                      <a:r>
                        <a:rPr sz="1800" dirty="0" err="1">
                          <a:latin typeface="Calibri" panose="020F0502020204030204" pitchFamily="34" charset="0"/>
                        </a:rPr>
                        <a:t>компьютере</a:t>
                      </a:r>
                      <a:r>
                        <a:rPr sz="1800" dirty="0">
                          <a:latin typeface="Calibri" panose="020F0502020204030204" pitchFamily="34" charset="0"/>
                        </a:rPr>
                        <a:t>. </a:t>
                      </a:r>
                      <a:r>
                        <a:rPr sz="1800" dirty="0" err="1">
                          <a:latin typeface="Calibri" panose="020F0502020204030204" pitchFamily="34" charset="0"/>
                        </a:rPr>
                        <a:t>Среда</a:t>
                      </a:r>
                      <a:r>
                        <a:rPr sz="1800" dirty="0">
                          <a:latin typeface="Calibri" panose="020F0502020204030204" pitchFamily="34" charset="0"/>
                        </a:rPr>
                        <a:t> </a:t>
                      </a:r>
                      <a:r>
                        <a:rPr sz="1800" dirty="0" err="1">
                          <a:latin typeface="Calibri" panose="020F0502020204030204" pitchFamily="34" charset="0"/>
                        </a:rPr>
                        <a:t>выполнения</a:t>
                      </a:r>
                      <a:r>
                        <a:rPr sz="1800" dirty="0">
                          <a:latin typeface="Calibri" panose="020F0502020204030204" pitchFamily="34" charset="0"/>
                        </a:rPr>
                        <a:t> </a:t>
                      </a:r>
                      <a:r>
                        <a:rPr sz="1800" dirty="0" err="1">
                          <a:latin typeface="Calibri" panose="020F0502020204030204" pitchFamily="34" charset="0"/>
                        </a:rPr>
                        <a:t>может</a:t>
                      </a:r>
                      <a:r>
                        <a:rPr sz="1800" dirty="0">
                          <a:latin typeface="Calibri" panose="020F0502020204030204" pitchFamily="34" charset="0"/>
                        </a:rPr>
                        <a:t> </a:t>
                      </a:r>
                      <a:r>
                        <a:rPr sz="1800" dirty="0" err="1">
                          <a:latin typeface="Calibri" panose="020F0502020204030204" pitchFamily="34" charset="0"/>
                        </a:rPr>
                        <a:t>использовать</a:t>
                      </a:r>
                      <a:r>
                        <a:rPr sz="1800" dirty="0">
                          <a:latin typeface="Calibri" panose="020F0502020204030204" pitchFamily="34" charset="0"/>
                        </a:rPr>
                        <a:t> </a:t>
                      </a:r>
                      <a:r>
                        <a:rPr sz="1800" dirty="0" err="1">
                          <a:latin typeface="Calibri" panose="020F0502020204030204" pitchFamily="34" charset="0"/>
                        </a:rPr>
                        <a:t>образы</a:t>
                      </a:r>
                      <a:r>
                        <a:rPr sz="1800" dirty="0">
                          <a:latin typeface="Calibri" panose="020F0502020204030204" pitchFamily="34" charset="0"/>
                        </a:rPr>
                        <a:t> в </a:t>
                      </a:r>
                      <a:r>
                        <a:rPr sz="1800" dirty="0" err="1">
                          <a:latin typeface="Calibri" panose="020F0502020204030204" pitchFamily="34" charset="0"/>
                        </a:rPr>
                        <a:t>машинном</a:t>
                      </a:r>
                      <a:r>
                        <a:rPr sz="1800" dirty="0">
                          <a:latin typeface="Calibri" panose="020F0502020204030204" pitchFamily="34" charset="0"/>
                        </a:rPr>
                        <a:t> </a:t>
                      </a:r>
                      <a:r>
                        <a:rPr sz="1800" dirty="0" err="1">
                          <a:latin typeface="Calibri" panose="020F0502020204030204" pitchFamily="34" charset="0"/>
                        </a:rPr>
                        <a:t>коде</a:t>
                      </a:r>
                      <a:r>
                        <a:rPr sz="1800" dirty="0">
                          <a:latin typeface="Calibri" panose="020F0502020204030204" pitchFamily="34" charset="0"/>
                        </a:rPr>
                        <a:t>, </a:t>
                      </a:r>
                      <a:r>
                        <a:rPr sz="1800" dirty="0" err="1">
                          <a:latin typeface="Calibri" panose="020F0502020204030204" pitchFamily="34" charset="0"/>
                        </a:rPr>
                        <a:t>находящиеся</a:t>
                      </a:r>
                      <a:r>
                        <a:rPr sz="1800" dirty="0">
                          <a:latin typeface="Calibri" panose="020F0502020204030204" pitchFamily="34" charset="0"/>
                        </a:rPr>
                        <a:t> в </a:t>
                      </a:r>
                      <a:r>
                        <a:rPr sz="1800" dirty="0" err="1">
                          <a:latin typeface="Calibri" panose="020F0502020204030204" pitchFamily="34" charset="0"/>
                        </a:rPr>
                        <a:t>кэше</a:t>
                      </a:r>
                      <a:r>
                        <a:rPr sz="1800" dirty="0">
                          <a:latin typeface="Calibri" panose="020F0502020204030204" pitchFamily="34" charset="0"/>
                        </a:rPr>
                        <a:t>, </a:t>
                      </a:r>
                      <a:r>
                        <a:rPr sz="1800" dirty="0" err="1">
                          <a:latin typeface="Calibri" panose="020F0502020204030204" pitchFamily="34" charset="0"/>
                        </a:rPr>
                        <a:t>вместо</a:t>
                      </a:r>
                      <a:r>
                        <a:rPr sz="1800" dirty="0">
                          <a:latin typeface="Calibri" panose="020F0502020204030204" pitchFamily="34" charset="0"/>
                        </a:rPr>
                        <a:t> </a:t>
                      </a:r>
                      <a:r>
                        <a:rPr sz="1800" dirty="0" err="1">
                          <a:latin typeface="Calibri" panose="020F0502020204030204" pitchFamily="34" charset="0"/>
                        </a:rPr>
                        <a:t>использования</a:t>
                      </a:r>
                      <a:r>
                        <a:rPr sz="1800" dirty="0">
                          <a:latin typeface="Calibri" panose="020F0502020204030204" pitchFamily="34" charset="0"/>
                        </a:rPr>
                        <a:t> JIT-</a:t>
                      </a:r>
                      <a:r>
                        <a:rPr sz="1800" dirty="0" err="1">
                          <a:latin typeface="Calibri" panose="020F0502020204030204" pitchFamily="34" charset="0"/>
                        </a:rPr>
                        <a:t>компилятора</a:t>
                      </a:r>
                      <a:r>
                        <a:rPr sz="1800" dirty="0">
                          <a:latin typeface="Calibri" panose="020F0502020204030204" pitchFamily="34" charset="0"/>
                        </a:rPr>
                        <a:t> </a:t>
                      </a:r>
                      <a:r>
                        <a:rPr sz="1800" dirty="0" err="1">
                          <a:latin typeface="Calibri" panose="020F0502020204030204" pitchFamily="34" charset="0"/>
                        </a:rPr>
                        <a:t>для</a:t>
                      </a:r>
                      <a:r>
                        <a:rPr sz="1800" dirty="0">
                          <a:latin typeface="Calibri" panose="020F0502020204030204" pitchFamily="34" charset="0"/>
                        </a:rPr>
                        <a:t> </a:t>
                      </a:r>
                      <a:r>
                        <a:rPr sz="1800" dirty="0" err="1">
                          <a:latin typeface="Calibri" panose="020F0502020204030204" pitchFamily="34" charset="0"/>
                        </a:rPr>
                        <a:t>компиляции</a:t>
                      </a:r>
                      <a:r>
                        <a:rPr sz="1800" dirty="0">
                          <a:latin typeface="Calibri" panose="020F0502020204030204" pitchFamily="34" charset="0"/>
                        </a:rPr>
                        <a:t> </a:t>
                      </a:r>
                      <a:r>
                        <a:rPr sz="1800" dirty="0" err="1">
                          <a:latin typeface="Calibri" panose="020F0502020204030204" pitchFamily="34" charset="0"/>
                        </a:rPr>
                        <a:t>исходной</a:t>
                      </a:r>
                      <a:r>
                        <a:rPr sz="1800" dirty="0">
                          <a:latin typeface="Calibri" panose="020F0502020204030204" pitchFamily="34" charset="0"/>
                        </a:rPr>
                        <a:t> </a:t>
                      </a:r>
                      <a:r>
                        <a:rPr sz="1800" dirty="0" err="1">
                          <a:latin typeface="Calibri" panose="020F0502020204030204" pitchFamily="34" charset="0"/>
                        </a:rPr>
                        <a:t>сборки</a:t>
                      </a:r>
                      <a:r>
                        <a:rPr sz="1800" dirty="0">
                          <a:latin typeface="Calibri" panose="020F0502020204030204" pitchFamily="34" charset="0"/>
                        </a:rPr>
                        <a:t>.</a:t>
                      </a:r>
                    </a:p>
                  </a:txBody>
                  <a:tcPr marL="63500" marR="63500" marT="63500" marB="63500" anchor="ctr" horzOverflow="overflow"/>
                </a:tc>
                <a:extLst>
                  <a:ext uri="{0D108BD9-81ED-4DB2-BD59-A6C34878D82A}">
                    <a16:rowId xmlns:a16="http://schemas.microsoft.com/office/drawing/2014/main" xmlns=""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Платформа </a:t>
            </a:r>
            <a:r>
              <a:rPr lang="en-US" dirty="0"/>
              <a:t>.NET </a:t>
            </a:r>
            <a:r>
              <a:rPr lang="en-US" dirty="0" smtClean="0"/>
              <a:t>Framework</a:t>
            </a:r>
            <a:r>
              <a:rPr lang="ru-RU" dirty="0" smtClean="0"/>
              <a:t>. </a:t>
            </a:r>
            <a:r>
              <a:rPr lang="en-US" dirty="0" smtClean="0"/>
              <a:t>CLR</a:t>
            </a:r>
            <a:endParaRPr lang="en-US" dirty="0"/>
          </a:p>
        </p:txBody>
      </p:sp>
      <p:sp>
        <p:nvSpPr>
          <p:cNvPr id="8" name="Cube 7"/>
          <p:cNvSpPr/>
          <p:nvPr/>
        </p:nvSpPr>
        <p:spPr>
          <a:xfrm>
            <a:off x="2072105" y="1020365"/>
            <a:ext cx="5039895" cy="1015999"/>
          </a:xfrm>
          <a:prstGeom prst="cube">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kumimoji="0" lang="en-US" sz="2000" b="1" i="0" u="none" strike="noStrike" cap="none" spc="0" normalizeH="0" baseline="0" dirty="0" smtClean="0">
                <a:ln>
                  <a:noFill/>
                </a:ln>
                <a:solidFill>
                  <a:schemeClr val="bg1"/>
                </a:solidFill>
                <a:effectLst/>
                <a:uFillTx/>
                <a:latin typeface="Consolas"/>
                <a:ea typeface="Calibri"/>
                <a:cs typeface="Consolas"/>
                <a:sym typeface="Calibri"/>
              </a:rPr>
              <a:t>Some .NET Application</a:t>
            </a:r>
            <a:endParaRPr kumimoji="0" lang="en-US" sz="2000" b="1" i="0" u="none" strike="noStrike" cap="none" spc="0" normalizeH="0" baseline="0" dirty="0">
              <a:ln>
                <a:noFill/>
              </a:ln>
              <a:solidFill>
                <a:schemeClr val="bg1"/>
              </a:solidFill>
              <a:effectLst/>
              <a:uFillTx/>
              <a:latin typeface="Consolas"/>
              <a:ea typeface="Calibri"/>
              <a:cs typeface="Consolas"/>
              <a:sym typeface="Calibri"/>
            </a:endParaRPr>
          </a:p>
        </p:txBody>
      </p:sp>
      <p:sp>
        <p:nvSpPr>
          <p:cNvPr id="10" name="Cube 9"/>
          <p:cNvSpPr/>
          <p:nvPr/>
        </p:nvSpPr>
        <p:spPr>
          <a:xfrm>
            <a:off x="1390315" y="2236893"/>
            <a:ext cx="6390106" cy="1015999"/>
          </a:xfrm>
          <a:prstGeom prst="cube">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algn="ctr"/>
            <a:r>
              <a:rPr lang="en-US" sz="2000" b="1" dirty="0" smtClean="0">
                <a:latin typeface="Consolas"/>
                <a:cs typeface="Consolas"/>
              </a:rPr>
              <a:t>Common Language Runtime (CLR)</a:t>
            </a:r>
            <a:endParaRPr lang="en-US" sz="2000" b="1" dirty="0">
              <a:latin typeface="Consolas"/>
              <a:cs typeface="Consolas"/>
            </a:endParaRPr>
          </a:p>
        </p:txBody>
      </p:sp>
      <p:sp>
        <p:nvSpPr>
          <p:cNvPr id="11" name="Cube 10"/>
          <p:cNvSpPr/>
          <p:nvPr/>
        </p:nvSpPr>
        <p:spPr>
          <a:xfrm>
            <a:off x="2072105" y="3448067"/>
            <a:ext cx="5039895" cy="1015999"/>
          </a:xfrm>
          <a:prstGeom prst="cube">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2000" b="1" dirty="0">
                <a:solidFill>
                  <a:schemeClr val="bg1"/>
                </a:solidFill>
                <a:latin typeface="Consolas"/>
                <a:ea typeface="Calibri"/>
                <a:cs typeface="Consolas"/>
              </a:rPr>
              <a:t>Operation system</a:t>
            </a:r>
          </a:p>
        </p:txBody>
      </p:sp>
      <p:sp>
        <p:nvSpPr>
          <p:cNvPr id="3" name="Скругленный прямоугольник 2"/>
          <p:cNvSpPr/>
          <p:nvPr/>
        </p:nvSpPr>
        <p:spPr>
          <a:xfrm>
            <a:off x="245659" y="4659241"/>
            <a:ext cx="8734567" cy="1512959"/>
          </a:xfrm>
          <a:prstGeom prst="roundRect">
            <a:avLst/>
          </a:prstGeom>
          <a:solidFill>
            <a:schemeClr val="accent2">
              <a:lumMod val="5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latin typeface="Calibri" panose="020F0502020204030204" pitchFamily="34" charset="0"/>
              </a:rPr>
              <a:t>Общеязыковая среда выполнения (</a:t>
            </a:r>
            <a:r>
              <a:rPr lang="ru-RU" dirty="0" err="1">
                <a:latin typeface="Calibri" panose="020F0502020204030204" pitchFamily="34" charset="0"/>
              </a:rPr>
              <a:t>Common</a:t>
            </a:r>
            <a:r>
              <a:rPr lang="ru-RU" dirty="0">
                <a:latin typeface="Calibri" panose="020F0502020204030204" pitchFamily="34" charset="0"/>
              </a:rPr>
              <a:t> </a:t>
            </a:r>
            <a:r>
              <a:rPr lang="ru-RU" dirty="0" err="1">
                <a:latin typeface="Calibri" panose="020F0502020204030204" pitchFamily="34" charset="0"/>
              </a:rPr>
              <a:t>Language</a:t>
            </a:r>
            <a:r>
              <a:rPr lang="ru-RU" dirty="0">
                <a:latin typeface="Calibri" panose="020F0502020204030204" pitchFamily="34" charset="0"/>
              </a:rPr>
              <a:t> </a:t>
            </a:r>
            <a:r>
              <a:rPr lang="ru-RU" dirty="0" err="1">
                <a:latin typeface="Calibri" panose="020F0502020204030204" pitchFamily="34" charset="0"/>
              </a:rPr>
              <a:t>Runtime</a:t>
            </a:r>
            <a:r>
              <a:rPr lang="ru-RU" dirty="0">
                <a:latin typeface="Calibri" panose="020F0502020204030204" pitchFamily="34" charset="0"/>
              </a:rPr>
              <a:t>, CLR) –  среда выполнения, которая подходит для разных языков программирования. Основные возможности CLR (управление памятью, загрузка сборок, безопасность, обработка исключений, синхронизация) доступны в любых языках программирования, использующих эту среду.</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Инструменты, предоставляемые .</a:t>
            </a:r>
            <a:r>
              <a:rPr lang="en-US" dirty="0"/>
              <a:t>NET Framework</a:t>
            </a:r>
          </a:p>
        </p:txBody>
      </p:sp>
      <p:graphicFrame>
        <p:nvGraphicFramePr>
          <p:cNvPr id="318" name="Table 318"/>
          <p:cNvGraphicFramePr/>
          <p:nvPr>
            <p:extLst>
              <p:ext uri="{D42A27DB-BD31-4B8C-83A1-F6EECF244321}">
                <p14:modId xmlns:p14="http://schemas.microsoft.com/office/powerpoint/2010/main" val="2652256162"/>
              </p:ext>
            </p:extLst>
          </p:nvPr>
        </p:nvGraphicFramePr>
        <p:xfrm>
          <a:off x="304800" y="748502"/>
          <a:ext cx="8623299" cy="5054236"/>
        </p:xfrm>
        <a:graphic>
          <a:graphicData uri="http://schemas.openxmlformats.org/drawingml/2006/table">
            <a:tbl>
              <a:tblPr firstRow="1">
                <a:tableStyleId>{1FECB4D8-DB02-4DC6-A0A2-4F2EBAE1DC90}</a:tableStyleId>
              </a:tblPr>
              <a:tblGrid>
                <a:gridCol w="2069910">
                  <a:extLst>
                    <a:ext uri="{9D8B030D-6E8A-4147-A177-3AD203B41FA5}">
                      <a16:colId xmlns:a16="http://schemas.microsoft.com/office/drawing/2014/main" xmlns="" val="20000"/>
                    </a:ext>
                  </a:extLst>
                </a:gridCol>
                <a:gridCol w="6553389">
                  <a:extLst>
                    <a:ext uri="{9D8B030D-6E8A-4147-A177-3AD203B41FA5}">
                      <a16:colId xmlns:a16="http://schemas.microsoft.com/office/drawing/2014/main" xmlns="" val="20001"/>
                    </a:ext>
                  </a:extLst>
                </a:gridCol>
              </a:tblGrid>
              <a:tr h="385678">
                <a:tc>
                  <a:txBody>
                    <a:bodyPr/>
                    <a:lstStyle/>
                    <a:p>
                      <a:pPr lvl="0" algn="ctr">
                        <a:defRPr sz="1800" b="0" i="0"/>
                      </a:pPr>
                      <a:r>
                        <a:rPr sz="1800">
                          <a:latin typeface="Calibri" panose="020F0502020204030204" pitchFamily="34" charset="0"/>
                        </a:rPr>
                        <a:t>Инструмент</a:t>
                      </a:r>
                    </a:p>
                  </a:txBody>
                  <a:tcPr marL="63500" marR="63500" marT="63500" marB="63500" anchor="ctr" horzOverflow="overflow">
                    <a:solidFill>
                      <a:schemeClr val="accent2">
                        <a:lumMod val="50000"/>
                      </a:schemeClr>
                    </a:solidFill>
                  </a:tcPr>
                </a:tc>
                <a:tc>
                  <a:txBody>
                    <a:bodyPr/>
                    <a:lstStyle/>
                    <a:p>
                      <a:pPr lvl="0" algn="ctr">
                        <a:defRPr sz="1800" b="0" i="0"/>
                      </a:pPr>
                      <a:r>
                        <a:rPr sz="1800" dirty="0" err="1">
                          <a:latin typeface="Calibri" panose="020F0502020204030204" pitchFamily="34" charset="0"/>
                        </a:rPr>
                        <a:t>Описание</a:t>
                      </a:r>
                      <a:endParaRPr sz="1800" dirty="0">
                        <a:latin typeface="Calibri" panose="020F0502020204030204" pitchFamily="34" charset="0"/>
                      </a:endParaRPr>
                    </a:p>
                  </a:txBody>
                  <a:tcPr marL="63500" marR="63500" marT="63500" marB="63500" anchor="ctr" horzOverflow="overflow">
                    <a:solidFill>
                      <a:schemeClr val="accent2">
                        <a:lumMod val="50000"/>
                      </a:schemeClr>
                    </a:solidFill>
                  </a:tcPr>
                </a:tc>
                <a:extLst>
                  <a:ext uri="{0D108BD9-81ED-4DB2-BD59-A6C34878D82A}">
                    <a16:rowId xmlns:a16="http://schemas.microsoft.com/office/drawing/2014/main" xmlns="" val="10000"/>
                  </a:ext>
                </a:extLst>
              </a:tr>
              <a:tr h="3285700">
                <a:tc>
                  <a:txBody>
                    <a:bodyPr/>
                    <a:lstStyle/>
                    <a:p>
                      <a:pPr lvl="0" algn="ctr">
                        <a:defRPr sz="1800" b="0" i="0"/>
                      </a:pPr>
                      <a:r>
                        <a:rPr sz="1800" dirty="0">
                          <a:latin typeface="Calibri" panose="020F0502020204030204" pitchFamily="34" charset="0"/>
                        </a:rPr>
                        <a:t>MSIL Disassembler</a:t>
                      </a:r>
                    </a:p>
                    <a:p>
                      <a:pPr lvl="0" algn="ctr">
                        <a:defRPr sz="1800" b="0" i="0"/>
                      </a:pPr>
                      <a:r>
                        <a:rPr sz="1800" dirty="0">
                          <a:latin typeface="Calibri" panose="020F0502020204030204" pitchFamily="34" charset="0"/>
                        </a:rPr>
                        <a:t>(Ildasm.exe)</a:t>
                      </a:r>
                    </a:p>
                  </a:txBody>
                  <a:tcPr marL="63500" marR="63500" marT="63500" marB="63500" anchor="ctr" horzOverflow="overflow"/>
                </a:tc>
                <a:tc>
                  <a:txBody>
                    <a:bodyPr/>
                    <a:lstStyle/>
                    <a:p>
                      <a:pPr lvl="0" algn="just">
                        <a:defRPr sz="1800" b="0" i="0"/>
                      </a:pPr>
                      <a:r>
                        <a:rPr sz="1800" dirty="0">
                          <a:latin typeface="Calibri" panose="020F0502020204030204" pitchFamily="34" charset="0"/>
                        </a:rPr>
                        <a:t>MSIL Disassembler </a:t>
                      </a:r>
                      <a:r>
                        <a:rPr sz="1800" dirty="0" err="1">
                          <a:latin typeface="Calibri" panose="020F0502020204030204" pitchFamily="34" charset="0"/>
                        </a:rPr>
                        <a:t>является</a:t>
                      </a:r>
                      <a:r>
                        <a:rPr sz="1800" dirty="0">
                          <a:latin typeface="Calibri" panose="020F0502020204030204" pitchFamily="34" charset="0"/>
                        </a:rPr>
                        <a:t> </a:t>
                      </a:r>
                      <a:r>
                        <a:rPr sz="1800" dirty="0" err="1">
                          <a:latin typeface="Calibri" panose="020F0502020204030204" pitchFamily="34" charset="0"/>
                        </a:rPr>
                        <a:t>парным</a:t>
                      </a:r>
                      <a:r>
                        <a:rPr sz="1800" dirty="0">
                          <a:latin typeface="Calibri" panose="020F0502020204030204" pitchFamily="34" charset="0"/>
                        </a:rPr>
                        <a:t> </a:t>
                      </a:r>
                      <a:r>
                        <a:rPr sz="1800" dirty="0" err="1">
                          <a:latin typeface="Calibri" panose="020F0502020204030204" pitchFamily="34" charset="0"/>
                        </a:rPr>
                        <a:t>инструментом</a:t>
                      </a:r>
                      <a:r>
                        <a:rPr sz="1800" dirty="0">
                          <a:latin typeface="Calibri" panose="020F0502020204030204" pitchFamily="34" charset="0"/>
                        </a:rPr>
                        <a:t> к </a:t>
                      </a:r>
                      <a:r>
                        <a:rPr sz="1800" dirty="0" err="1">
                          <a:latin typeface="Calibri" panose="020F0502020204030204" pitchFamily="34" charset="0"/>
                        </a:rPr>
                        <a:t>ассемблеру</a:t>
                      </a:r>
                      <a:r>
                        <a:rPr sz="1800" dirty="0">
                          <a:latin typeface="Calibri" panose="020F0502020204030204" pitchFamily="34" charset="0"/>
                        </a:rPr>
                        <a:t> MSIL (Ilasm.exe). Ildasm.exe </a:t>
                      </a:r>
                      <a:r>
                        <a:rPr sz="1800" dirty="0" err="1">
                          <a:latin typeface="Calibri" panose="020F0502020204030204" pitchFamily="34" charset="0"/>
                        </a:rPr>
                        <a:t>принимает</a:t>
                      </a:r>
                      <a:r>
                        <a:rPr sz="1800" dirty="0">
                          <a:latin typeface="Calibri" panose="020F0502020204030204" pitchFamily="34" charset="0"/>
                        </a:rPr>
                        <a:t> </a:t>
                      </a:r>
                      <a:r>
                        <a:rPr sz="1800" dirty="0" err="1">
                          <a:latin typeface="Calibri" panose="020F0502020204030204" pitchFamily="34" charset="0"/>
                        </a:rPr>
                        <a:t>входной</a:t>
                      </a:r>
                      <a:r>
                        <a:rPr sz="1800" dirty="0">
                          <a:latin typeface="Calibri" panose="020F0502020204030204" pitchFamily="34" charset="0"/>
                        </a:rPr>
                        <a:t> </a:t>
                      </a:r>
                      <a:r>
                        <a:rPr sz="1800" dirty="0" err="1">
                          <a:latin typeface="Calibri" panose="020F0502020204030204" pitchFamily="34" charset="0"/>
                        </a:rPr>
                        <a:t>исполняемый</a:t>
                      </a:r>
                      <a:r>
                        <a:rPr sz="1800" dirty="0">
                          <a:latin typeface="Calibri" panose="020F0502020204030204" pitchFamily="34" charset="0"/>
                        </a:rPr>
                        <a:t> </a:t>
                      </a:r>
                      <a:r>
                        <a:rPr sz="1800" dirty="0" err="1">
                          <a:latin typeface="Calibri" panose="020F0502020204030204" pitchFamily="34" charset="0"/>
                        </a:rPr>
                        <a:t>файл</a:t>
                      </a:r>
                      <a:r>
                        <a:rPr sz="1800" dirty="0">
                          <a:latin typeface="Calibri" panose="020F0502020204030204" pitchFamily="34" charset="0"/>
                        </a:rPr>
                        <a:t> (РЕ-</a:t>
                      </a:r>
                      <a:r>
                        <a:rPr sz="1800" dirty="0" err="1">
                          <a:latin typeface="Calibri" panose="020F0502020204030204" pitchFamily="34" charset="0"/>
                        </a:rPr>
                        <a:t>файл</a:t>
                      </a:r>
                      <a:r>
                        <a:rPr sz="1800" dirty="0">
                          <a:latin typeface="Calibri" panose="020F0502020204030204" pitchFamily="34" charset="0"/>
                        </a:rPr>
                        <a:t>). </a:t>
                      </a:r>
                      <a:r>
                        <a:rPr sz="1800" dirty="0" err="1">
                          <a:latin typeface="Calibri" panose="020F0502020204030204" pitchFamily="34" charset="0"/>
                        </a:rPr>
                        <a:t>Содержащий</a:t>
                      </a:r>
                      <a:r>
                        <a:rPr sz="1800" dirty="0">
                          <a:latin typeface="Calibri" panose="020F0502020204030204" pitchFamily="34" charset="0"/>
                        </a:rPr>
                        <a:t> </a:t>
                      </a:r>
                      <a:r>
                        <a:rPr sz="1800" dirty="0" err="1">
                          <a:latin typeface="Calibri" panose="020F0502020204030204" pitchFamily="34" charset="0"/>
                        </a:rPr>
                        <a:t>код</a:t>
                      </a:r>
                      <a:r>
                        <a:rPr sz="1800" dirty="0">
                          <a:latin typeface="Calibri" panose="020F0502020204030204" pitchFamily="34" charset="0"/>
                        </a:rPr>
                        <a:t> </a:t>
                      </a:r>
                      <a:r>
                        <a:rPr sz="1800" dirty="0" err="1">
                          <a:latin typeface="Calibri" panose="020F0502020204030204" pitchFamily="34" charset="0"/>
                        </a:rPr>
                        <a:t>на</a:t>
                      </a:r>
                      <a:r>
                        <a:rPr sz="1800" dirty="0">
                          <a:latin typeface="Calibri" panose="020F0502020204030204" pitchFamily="34" charset="0"/>
                        </a:rPr>
                        <a:t> </a:t>
                      </a:r>
                      <a:r>
                        <a:rPr sz="1800" dirty="0" err="1">
                          <a:latin typeface="Calibri" panose="020F0502020204030204" pitchFamily="34" charset="0"/>
                        </a:rPr>
                        <a:t>языке</a:t>
                      </a:r>
                      <a:r>
                        <a:rPr sz="1800" dirty="0">
                          <a:latin typeface="Calibri" panose="020F0502020204030204" pitchFamily="34" charset="0"/>
                        </a:rPr>
                        <a:t> MSIL, и </a:t>
                      </a:r>
                      <a:r>
                        <a:rPr sz="1800" dirty="0" err="1">
                          <a:latin typeface="Calibri" panose="020F0502020204030204" pitchFamily="34" charset="0"/>
                        </a:rPr>
                        <a:t>создает</a:t>
                      </a:r>
                      <a:r>
                        <a:rPr sz="1800" dirty="0">
                          <a:latin typeface="Calibri" panose="020F0502020204030204" pitchFamily="34" charset="0"/>
                        </a:rPr>
                        <a:t> </a:t>
                      </a:r>
                      <a:r>
                        <a:rPr sz="1800" dirty="0" err="1">
                          <a:latin typeface="Calibri" panose="020F0502020204030204" pitchFamily="34" charset="0"/>
                        </a:rPr>
                        <a:t>на</a:t>
                      </a:r>
                      <a:r>
                        <a:rPr sz="1800" dirty="0">
                          <a:latin typeface="Calibri" panose="020F0502020204030204" pitchFamily="34" charset="0"/>
                        </a:rPr>
                        <a:t> </a:t>
                      </a:r>
                      <a:r>
                        <a:rPr sz="1800" dirty="0" err="1">
                          <a:latin typeface="Calibri" panose="020F0502020204030204" pitchFamily="34" charset="0"/>
                        </a:rPr>
                        <a:t>его</a:t>
                      </a:r>
                      <a:r>
                        <a:rPr sz="1800" dirty="0">
                          <a:latin typeface="Calibri" panose="020F0502020204030204" pitchFamily="34" charset="0"/>
                        </a:rPr>
                        <a:t> </a:t>
                      </a:r>
                      <a:r>
                        <a:rPr sz="1800" dirty="0" err="1">
                          <a:latin typeface="Calibri" panose="020F0502020204030204" pitchFamily="34" charset="0"/>
                        </a:rPr>
                        <a:t>основе</a:t>
                      </a:r>
                      <a:r>
                        <a:rPr sz="1800" dirty="0">
                          <a:latin typeface="Calibri" panose="020F0502020204030204" pitchFamily="34" charset="0"/>
                        </a:rPr>
                        <a:t> </a:t>
                      </a:r>
                      <a:r>
                        <a:rPr sz="1800" dirty="0" err="1">
                          <a:latin typeface="Calibri" panose="020F0502020204030204" pitchFamily="34" charset="0"/>
                        </a:rPr>
                        <a:t>текстовый</a:t>
                      </a:r>
                      <a:r>
                        <a:rPr sz="1800" dirty="0">
                          <a:latin typeface="Calibri" panose="020F0502020204030204" pitchFamily="34" charset="0"/>
                        </a:rPr>
                        <a:t> </a:t>
                      </a:r>
                      <a:r>
                        <a:rPr sz="1800" dirty="0" err="1">
                          <a:latin typeface="Calibri" panose="020F0502020204030204" pitchFamily="34" charset="0"/>
                        </a:rPr>
                        <a:t>файл</a:t>
                      </a:r>
                      <a:r>
                        <a:rPr sz="1800" dirty="0">
                          <a:latin typeface="Calibri" panose="020F0502020204030204" pitchFamily="34" charset="0"/>
                        </a:rPr>
                        <a:t>, </a:t>
                      </a:r>
                      <a:r>
                        <a:rPr sz="1800" dirty="0" err="1">
                          <a:latin typeface="Calibri" panose="020F0502020204030204" pitchFamily="34" charset="0"/>
                        </a:rPr>
                        <a:t>который</a:t>
                      </a:r>
                      <a:r>
                        <a:rPr sz="1800" dirty="0">
                          <a:latin typeface="Calibri" panose="020F0502020204030204" pitchFamily="34" charset="0"/>
                        </a:rPr>
                        <a:t> </a:t>
                      </a:r>
                      <a:r>
                        <a:rPr sz="1800" dirty="0" err="1">
                          <a:latin typeface="Calibri" panose="020F0502020204030204" pitchFamily="34" charset="0"/>
                        </a:rPr>
                        <a:t>може</a:t>
                      </a:r>
                      <a:r>
                        <a:rPr sz="1800" dirty="0">
                          <a:latin typeface="Calibri" panose="020F0502020204030204" pitchFamily="34" charset="0"/>
                        </a:rPr>
                        <a:t> </a:t>
                      </a:r>
                      <a:r>
                        <a:rPr sz="1800" dirty="0" err="1">
                          <a:latin typeface="Calibri" panose="020F0502020204030204" pitchFamily="34" charset="0"/>
                        </a:rPr>
                        <a:t>служить</a:t>
                      </a:r>
                      <a:r>
                        <a:rPr sz="1800" dirty="0">
                          <a:latin typeface="Calibri" panose="020F0502020204030204" pitchFamily="34" charset="0"/>
                        </a:rPr>
                        <a:t> </a:t>
                      </a:r>
                      <a:r>
                        <a:rPr sz="1800" dirty="0" err="1">
                          <a:latin typeface="Calibri" panose="020F0502020204030204" pitchFamily="34" charset="0"/>
                        </a:rPr>
                        <a:t>входным</a:t>
                      </a:r>
                      <a:r>
                        <a:rPr sz="1800" dirty="0">
                          <a:latin typeface="Calibri" panose="020F0502020204030204" pitchFamily="34" charset="0"/>
                        </a:rPr>
                        <a:t> </a:t>
                      </a:r>
                      <a:r>
                        <a:rPr sz="1800" dirty="0" err="1">
                          <a:latin typeface="Calibri" panose="020F0502020204030204" pitchFamily="34" charset="0"/>
                        </a:rPr>
                        <a:t>для</a:t>
                      </a:r>
                      <a:r>
                        <a:rPr sz="1800" dirty="0">
                          <a:latin typeface="Calibri" panose="020F0502020204030204" pitchFamily="34" charset="0"/>
                        </a:rPr>
                        <a:t> </a:t>
                      </a:r>
                      <a:r>
                        <a:rPr sz="1800" dirty="0" err="1">
                          <a:latin typeface="Calibri" panose="020F0502020204030204" pitchFamily="34" charset="0"/>
                        </a:rPr>
                        <a:t>программы</a:t>
                      </a:r>
                      <a:r>
                        <a:rPr sz="1800" dirty="0">
                          <a:latin typeface="Calibri" panose="020F0502020204030204" pitchFamily="34" charset="0"/>
                        </a:rPr>
                        <a:t> Ilasm.exe. </a:t>
                      </a:r>
                      <a:r>
                        <a:rPr sz="1800" dirty="0" err="1">
                          <a:latin typeface="Calibri" panose="020F0502020204030204" pitchFamily="34" charset="0"/>
                        </a:rPr>
                        <a:t>Можно</a:t>
                      </a:r>
                      <a:r>
                        <a:rPr sz="1800" dirty="0">
                          <a:latin typeface="Calibri" panose="020F0502020204030204" pitchFamily="34" charset="0"/>
                        </a:rPr>
                        <a:t> </a:t>
                      </a:r>
                      <a:r>
                        <a:rPr sz="1800" dirty="0" err="1">
                          <a:latin typeface="Calibri" panose="020F0502020204030204" pitchFamily="34" charset="0"/>
                        </a:rPr>
                        <a:t>использовать</a:t>
                      </a:r>
                      <a:r>
                        <a:rPr sz="1800" dirty="0">
                          <a:latin typeface="Calibri" panose="020F0502020204030204" pitchFamily="34" charset="0"/>
                        </a:rPr>
                        <a:t> </a:t>
                      </a:r>
                      <a:r>
                        <a:rPr sz="1800" dirty="0" err="1">
                          <a:latin typeface="Calibri" panose="020F0502020204030204" pitchFamily="34" charset="0"/>
                        </a:rPr>
                        <a:t>Ildasm.exeдля</a:t>
                      </a:r>
                      <a:r>
                        <a:rPr sz="1800" dirty="0">
                          <a:latin typeface="Calibri" panose="020F0502020204030204" pitchFamily="34" charset="0"/>
                        </a:rPr>
                        <a:t> </a:t>
                      </a:r>
                      <a:r>
                        <a:rPr sz="1800" dirty="0" err="1">
                          <a:latin typeface="Calibri" panose="020F0502020204030204" pitchFamily="34" charset="0"/>
                        </a:rPr>
                        <a:t>просмотра</a:t>
                      </a:r>
                      <a:r>
                        <a:rPr sz="1800" dirty="0">
                          <a:latin typeface="Calibri" panose="020F0502020204030204" pitchFamily="34" charset="0"/>
                        </a:rPr>
                        <a:t> </a:t>
                      </a:r>
                      <a:r>
                        <a:rPr sz="1800" dirty="0" err="1">
                          <a:latin typeface="Calibri" panose="020F0502020204030204" pitchFamily="34" charset="0"/>
                        </a:rPr>
                        <a:t>промежуточного</a:t>
                      </a:r>
                      <a:r>
                        <a:rPr sz="1800" dirty="0">
                          <a:latin typeface="Calibri" panose="020F0502020204030204" pitchFamily="34" charset="0"/>
                        </a:rPr>
                        <a:t> </a:t>
                      </a:r>
                      <a:r>
                        <a:rPr sz="1800" dirty="0" err="1">
                          <a:latin typeface="Calibri" panose="020F0502020204030204" pitchFamily="34" charset="0"/>
                        </a:rPr>
                        <a:t>языка</a:t>
                      </a:r>
                      <a:r>
                        <a:rPr sz="1800" dirty="0">
                          <a:latin typeface="Calibri" panose="020F0502020204030204" pitchFamily="34" charset="0"/>
                        </a:rPr>
                        <a:t> MSIL в </a:t>
                      </a:r>
                      <a:r>
                        <a:rPr sz="1800" dirty="0" err="1">
                          <a:latin typeface="Calibri" panose="020F0502020204030204" pitchFamily="34" charset="0"/>
                        </a:rPr>
                        <a:t>файле</a:t>
                      </a:r>
                      <a:r>
                        <a:rPr sz="1800" dirty="0">
                          <a:latin typeface="Calibri" panose="020F0502020204030204" pitchFamily="34" charset="0"/>
                        </a:rPr>
                        <a:t>. </a:t>
                      </a:r>
                      <a:r>
                        <a:rPr sz="1800" dirty="0" err="1">
                          <a:latin typeface="Calibri" panose="020F0502020204030204" pitchFamily="34" charset="0"/>
                        </a:rPr>
                        <a:t>Если</a:t>
                      </a:r>
                      <a:r>
                        <a:rPr sz="1800" dirty="0">
                          <a:latin typeface="Calibri" panose="020F0502020204030204" pitchFamily="34" charset="0"/>
                        </a:rPr>
                        <a:t> </a:t>
                      </a:r>
                      <a:r>
                        <a:rPr sz="1800" dirty="0" err="1">
                          <a:latin typeface="Calibri" panose="020F0502020204030204" pitchFamily="34" charset="0"/>
                        </a:rPr>
                        <a:t>анализируемый</a:t>
                      </a:r>
                      <a:r>
                        <a:rPr sz="1800" dirty="0">
                          <a:latin typeface="Calibri" panose="020F0502020204030204" pitchFamily="34" charset="0"/>
                        </a:rPr>
                        <a:t> </a:t>
                      </a:r>
                      <a:r>
                        <a:rPr sz="1800" dirty="0" err="1">
                          <a:latin typeface="Calibri" panose="020F0502020204030204" pitchFamily="34" charset="0"/>
                        </a:rPr>
                        <a:t>файл</a:t>
                      </a:r>
                      <a:r>
                        <a:rPr sz="1800" dirty="0">
                          <a:latin typeface="Calibri" panose="020F0502020204030204" pitchFamily="34" charset="0"/>
                        </a:rPr>
                        <a:t> </a:t>
                      </a:r>
                      <a:r>
                        <a:rPr sz="1800" dirty="0" err="1">
                          <a:latin typeface="Calibri" panose="020F0502020204030204" pitchFamily="34" charset="0"/>
                        </a:rPr>
                        <a:t>является</a:t>
                      </a:r>
                      <a:r>
                        <a:rPr sz="1800" dirty="0">
                          <a:latin typeface="Calibri" panose="020F0502020204030204" pitchFamily="34" charset="0"/>
                        </a:rPr>
                        <a:t> </a:t>
                      </a:r>
                      <a:r>
                        <a:rPr sz="1800" dirty="0" err="1">
                          <a:latin typeface="Calibri" panose="020F0502020204030204" pitchFamily="34" charset="0"/>
                        </a:rPr>
                        <a:t>сборкой</a:t>
                      </a:r>
                      <a:r>
                        <a:rPr sz="1800" dirty="0">
                          <a:latin typeface="Calibri" panose="020F0502020204030204" pitchFamily="34" charset="0"/>
                        </a:rPr>
                        <a:t>, </a:t>
                      </a:r>
                      <a:r>
                        <a:rPr sz="1800" dirty="0" err="1">
                          <a:latin typeface="Calibri" panose="020F0502020204030204" pitchFamily="34" charset="0"/>
                        </a:rPr>
                        <a:t>то</a:t>
                      </a:r>
                      <a:r>
                        <a:rPr sz="1800" dirty="0">
                          <a:latin typeface="Calibri" panose="020F0502020204030204" pitchFamily="34" charset="0"/>
                        </a:rPr>
                        <a:t> </a:t>
                      </a:r>
                      <a:r>
                        <a:rPr sz="1800" dirty="0" err="1">
                          <a:latin typeface="Calibri" panose="020F0502020204030204" pitchFamily="34" charset="0"/>
                        </a:rPr>
                        <a:t>эти</a:t>
                      </a:r>
                      <a:r>
                        <a:rPr sz="1800" dirty="0">
                          <a:latin typeface="Calibri" panose="020F0502020204030204" pitchFamily="34" charset="0"/>
                        </a:rPr>
                        <a:t> </a:t>
                      </a:r>
                      <a:r>
                        <a:rPr sz="1800" dirty="0" err="1">
                          <a:latin typeface="Calibri" panose="020F0502020204030204" pitchFamily="34" charset="0"/>
                        </a:rPr>
                        <a:t>данные</a:t>
                      </a:r>
                      <a:r>
                        <a:rPr sz="1800" dirty="0">
                          <a:latin typeface="Calibri" panose="020F0502020204030204" pitchFamily="34" charset="0"/>
                        </a:rPr>
                        <a:t> </a:t>
                      </a:r>
                      <a:r>
                        <a:rPr sz="1800" dirty="0" err="1">
                          <a:latin typeface="Calibri" panose="020F0502020204030204" pitchFamily="34" charset="0"/>
                        </a:rPr>
                        <a:t>могут</a:t>
                      </a:r>
                      <a:r>
                        <a:rPr sz="1800" dirty="0">
                          <a:latin typeface="Calibri" panose="020F0502020204030204" pitchFamily="34" charset="0"/>
                        </a:rPr>
                        <a:t> </a:t>
                      </a:r>
                      <a:r>
                        <a:rPr sz="1800" dirty="0" err="1">
                          <a:latin typeface="Calibri" panose="020F0502020204030204" pitchFamily="34" charset="0"/>
                        </a:rPr>
                        <a:t>включать</a:t>
                      </a:r>
                      <a:r>
                        <a:rPr sz="1800" dirty="0">
                          <a:latin typeface="Calibri" panose="020F0502020204030204" pitchFamily="34" charset="0"/>
                        </a:rPr>
                        <a:t> в </a:t>
                      </a:r>
                      <a:r>
                        <a:rPr sz="1800" dirty="0" err="1">
                          <a:latin typeface="Calibri" panose="020F0502020204030204" pitchFamily="34" charset="0"/>
                        </a:rPr>
                        <a:t>себя</a:t>
                      </a:r>
                      <a:r>
                        <a:rPr sz="1800" dirty="0">
                          <a:latin typeface="Calibri" panose="020F0502020204030204" pitchFamily="34" charset="0"/>
                        </a:rPr>
                        <a:t> </a:t>
                      </a:r>
                      <a:r>
                        <a:rPr sz="1800" dirty="0" err="1">
                          <a:latin typeface="Calibri" panose="020F0502020204030204" pitchFamily="34" charset="0"/>
                        </a:rPr>
                        <a:t>атрибуты</a:t>
                      </a:r>
                      <a:r>
                        <a:rPr sz="1800" dirty="0">
                          <a:latin typeface="Calibri" panose="020F0502020204030204" pitchFamily="34" charset="0"/>
                        </a:rPr>
                        <a:t> </a:t>
                      </a:r>
                      <a:r>
                        <a:rPr sz="1800" dirty="0" err="1">
                          <a:latin typeface="Calibri" panose="020F0502020204030204" pitchFamily="34" charset="0"/>
                        </a:rPr>
                        <a:t>сборки</a:t>
                      </a:r>
                      <a:r>
                        <a:rPr sz="1800" dirty="0">
                          <a:latin typeface="Calibri" panose="020F0502020204030204" pitchFamily="34" charset="0"/>
                        </a:rPr>
                        <a:t>, а </a:t>
                      </a:r>
                      <a:r>
                        <a:rPr sz="1800" dirty="0" err="1">
                          <a:latin typeface="Calibri" panose="020F0502020204030204" pitchFamily="34" charset="0"/>
                        </a:rPr>
                        <a:t>также</a:t>
                      </a:r>
                      <a:r>
                        <a:rPr sz="1800" dirty="0">
                          <a:latin typeface="Calibri" panose="020F0502020204030204" pitchFamily="34" charset="0"/>
                        </a:rPr>
                        <a:t> </a:t>
                      </a:r>
                      <a:r>
                        <a:rPr sz="1800" dirty="0" err="1">
                          <a:latin typeface="Calibri" panose="020F0502020204030204" pitchFamily="34" charset="0"/>
                        </a:rPr>
                        <a:t>ссылки</a:t>
                      </a:r>
                      <a:r>
                        <a:rPr sz="1800" dirty="0">
                          <a:latin typeface="Calibri" panose="020F0502020204030204" pitchFamily="34" charset="0"/>
                        </a:rPr>
                        <a:t> </a:t>
                      </a:r>
                      <a:r>
                        <a:rPr sz="1800" dirty="0" err="1">
                          <a:latin typeface="Calibri" panose="020F0502020204030204" pitchFamily="34" charset="0"/>
                        </a:rPr>
                        <a:t>на</a:t>
                      </a:r>
                      <a:r>
                        <a:rPr sz="1800" dirty="0">
                          <a:latin typeface="Calibri" panose="020F0502020204030204" pitchFamily="34" charset="0"/>
                        </a:rPr>
                        <a:t> </a:t>
                      </a:r>
                      <a:r>
                        <a:rPr sz="1800" dirty="0" err="1">
                          <a:latin typeface="Calibri" panose="020F0502020204030204" pitchFamily="34" charset="0"/>
                        </a:rPr>
                        <a:t>другие</a:t>
                      </a:r>
                      <a:r>
                        <a:rPr sz="1800" dirty="0">
                          <a:latin typeface="Calibri" panose="020F0502020204030204" pitchFamily="34" charset="0"/>
                        </a:rPr>
                        <a:t> </a:t>
                      </a:r>
                      <a:r>
                        <a:rPr sz="1800" dirty="0" err="1">
                          <a:latin typeface="Calibri" panose="020F0502020204030204" pitchFamily="34" charset="0"/>
                        </a:rPr>
                        <a:t>модули</a:t>
                      </a:r>
                      <a:r>
                        <a:rPr sz="1800" dirty="0">
                          <a:latin typeface="Calibri" panose="020F0502020204030204" pitchFamily="34" charset="0"/>
                        </a:rPr>
                        <a:t> и </a:t>
                      </a:r>
                      <a:r>
                        <a:rPr sz="1800" dirty="0" err="1">
                          <a:latin typeface="Calibri" panose="020F0502020204030204" pitchFamily="34" charset="0"/>
                        </a:rPr>
                        <a:t>сборки</a:t>
                      </a:r>
                      <a:r>
                        <a:rPr sz="1800" dirty="0">
                          <a:latin typeface="Calibri" panose="020F0502020204030204" pitchFamily="34" charset="0"/>
                        </a:rPr>
                        <a:t>. </a:t>
                      </a:r>
                      <a:r>
                        <a:rPr sz="1800" dirty="0" err="1">
                          <a:latin typeface="Calibri" panose="020F0502020204030204" pitchFamily="34" charset="0"/>
                        </a:rPr>
                        <a:t>Эти</a:t>
                      </a:r>
                      <a:r>
                        <a:rPr sz="1800" dirty="0">
                          <a:latin typeface="Calibri" panose="020F0502020204030204" pitchFamily="34" charset="0"/>
                        </a:rPr>
                        <a:t> </a:t>
                      </a:r>
                      <a:r>
                        <a:rPr sz="1800" dirty="0" err="1">
                          <a:latin typeface="Calibri" panose="020F0502020204030204" pitchFamily="34" charset="0"/>
                        </a:rPr>
                        <a:t>данные</a:t>
                      </a:r>
                      <a:r>
                        <a:rPr sz="1800" dirty="0">
                          <a:latin typeface="Calibri" panose="020F0502020204030204" pitchFamily="34" charset="0"/>
                        </a:rPr>
                        <a:t> </a:t>
                      </a:r>
                      <a:r>
                        <a:rPr sz="1800" dirty="0" err="1">
                          <a:latin typeface="Calibri" panose="020F0502020204030204" pitchFamily="34" charset="0"/>
                        </a:rPr>
                        <a:t>полезны</a:t>
                      </a:r>
                      <a:r>
                        <a:rPr sz="1800" dirty="0">
                          <a:latin typeface="Calibri" panose="020F0502020204030204" pitchFamily="34" charset="0"/>
                        </a:rPr>
                        <a:t> </a:t>
                      </a:r>
                      <a:r>
                        <a:rPr sz="1800" dirty="0" err="1">
                          <a:latin typeface="Calibri" panose="020F0502020204030204" pitchFamily="34" charset="0"/>
                        </a:rPr>
                        <a:t>для</a:t>
                      </a:r>
                      <a:r>
                        <a:rPr sz="1800" dirty="0">
                          <a:latin typeface="Calibri" panose="020F0502020204030204" pitchFamily="34" charset="0"/>
                        </a:rPr>
                        <a:t> </a:t>
                      </a:r>
                      <a:r>
                        <a:rPr sz="1800" dirty="0" err="1">
                          <a:latin typeface="Calibri" panose="020F0502020204030204" pitchFamily="34" charset="0"/>
                        </a:rPr>
                        <a:t>определения</a:t>
                      </a:r>
                      <a:r>
                        <a:rPr sz="1800" dirty="0">
                          <a:latin typeface="Calibri" panose="020F0502020204030204" pitchFamily="34" charset="0"/>
                        </a:rPr>
                        <a:t> </a:t>
                      </a:r>
                      <a:r>
                        <a:rPr sz="1800" dirty="0" err="1">
                          <a:latin typeface="Calibri" panose="020F0502020204030204" pitchFamily="34" charset="0"/>
                        </a:rPr>
                        <a:t>того</a:t>
                      </a:r>
                      <a:r>
                        <a:rPr sz="1800" dirty="0">
                          <a:latin typeface="Calibri" panose="020F0502020204030204" pitchFamily="34" charset="0"/>
                        </a:rPr>
                        <a:t>, </a:t>
                      </a:r>
                      <a:r>
                        <a:rPr sz="1800" dirty="0" err="1">
                          <a:latin typeface="Calibri" panose="020F0502020204030204" pitchFamily="34" charset="0"/>
                        </a:rPr>
                        <a:t>является</a:t>
                      </a:r>
                      <a:r>
                        <a:rPr sz="1800" dirty="0">
                          <a:latin typeface="Calibri" panose="020F0502020204030204" pitchFamily="34" charset="0"/>
                        </a:rPr>
                        <a:t> </a:t>
                      </a:r>
                      <a:r>
                        <a:rPr sz="1800" dirty="0" err="1">
                          <a:latin typeface="Calibri" panose="020F0502020204030204" pitchFamily="34" charset="0"/>
                        </a:rPr>
                        <a:t>ли</a:t>
                      </a:r>
                      <a:r>
                        <a:rPr sz="1800" dirty="0">
                          <a:latin typeface="Calibri" panose="020F0502020204030204" pitchFamily="34" charset="0"/>
                        </a:rPr>
                        <a:t> </a:t>
                      </a:r>
                      <a:r>
                        <a:rPr sz="1800" dirty="0" err="1">
                          <a:latin typeface="Calibri" panose="020F0502020204030204" pitchFamily="34" charset="0"/>
                        </a:rPr>
                        <a:t>файл</a:t>
                      </a:r>
                      <a:r>
                        <a:rPr sz="1800" dirty="0">
                          <a:latin typeface="Calibri" panose="020F0502020204030204" pitchFamily="34" charset="0"/>
                        </a:rPr>
                        <a:t> </a:t>
                      </a:r>
                      <a:r>
                        <a:rPr sz="1800" dirty="0" err="1">
                          <a:latin typeface="Calibri" panose="020F0502020204030204" pitchFamily="34" charset="0"/>
                        </a:rPr>
                        <a:t>сборкой</a:t>
                      </a:r>
                      <a:r>
                        <a:rPr sz="1800" dirty="0">
                          <a:latin typeface="Calibri" panose="020F0502020204030204" pitchFamily="34" charset="0"/>
                        </a:rPr>
                        <a:t> </a:t>
                      </a:r>
                      <a:r>
                        <a:rPr sz="1800" dirty="0" err="1">
                          <a:latin typeface="Calibri" panose="020F0502020204030204" pitchFamily="34" charset="0"/>
                        </a:rPr>
                        <a:t>или</a:t>
                      </a:r>
                      <a:r>
                        <a:rPr sz="1800" dirty="0">
                          <a:latin typeface="Calibri" panose="020F0502020204030204" pitchFamily="34" charset="0"/>
                        </a:rPr>
                        <a:t> </a:t>
                      </a:r>
                      <a:r>
                        <a:rPr sz="1800" dirty="0" err="1">
                          <a:latin typeface="Calibri" panose="020F0502020204030204" pitchFamily="34" charset="0"/>
                        </a:rPr>
                        <a:t>частью</a:t>
                      </a:r>
                      <a:r>
                        <a:rPr sz="1800" dirty="0">
                          <a:latin typeface="Calibri" panose="020F0502020204030204" pitchFamily="34" charset="0"/>
                        </a:rPr>
                        <a:t> </a:t>
                      </a:r>
                      <a:r>
                        <a:rPr sz="1800" dirty="0" err="1">
                          <a:latin typeface="Calibri" panose="020F0502020204030204" pitchFamily="34" charset="0"/>
                        </a:rPr>
                        <a:t>сборки</a:t>
                      </a:r>
                      <a:r>
                        <a:rPr sz="1800" dirty="0">
                          <a:latin typeface="Calibri" panose="020F0502020204030204" pitchFamily="34" charset="0"/>
                        </a:rPr>
                        <a:t> и </a:t>
                      </a:r>
                      <a:r>
                        <a:rPr sz="1800" dirty="0" err="1">
                          <a:latin typeface="Calibri" panose="020F0502020204030204" pitchFamily="34" charset="0"/>
                        </a:rPr>
                        <a:t>имеет</a:t>
                      </a:r>
                      <a:r>
                        <a:rPr sz="1800" dirty="0">
                          <a:latin typeface="Calibri" panose="020F0502020204030204" pitchFamily="34" charset="0"/>
                        </a:rPr>
                        <a:t> </a:t>
                      </a:r>
                      <a:r>
                        <a:rPr sz="1800" dirty="0" err="1">
                          <a:latin typeface="Calibri" panose="020F0502020204030204" pitchFamily="34" charset="0"/>
                        </a:rPr>
                        <a:t>ли</a:t>
                      </a:r>
                      <a:r>
                        <a:rPr sz="1800" dirty="0">
                          <a:latin typeface="Calibri" panose="020F0502020204030204" pitchFamily="34" charset="0"/>
                        </a:rPr>
                        <a:t> </a:t>
                      </a:r>
                      <a:r>
                        <a:rPr sz="1800" dirty="0" err="1">
                          <a:latin typeface="Calibri" panose="020F0502020204030204" pitchFamily="34" charset="0"/>
                        </a:rPr>
                        <a:t>он</a:t>
                      </a:r>
                      <a:r>
                        <a:rPr sz="1800" dirty="0">
                          <a:latin typeface="Calibri" panose="020F0502020204030204" pitchFamily="34" charset="0"/>
                        </a:rPr>
                        <a:t> </a:t>
                      </a:r>
                      <a:r>
                        <a:rPr sz="1800" dirty="0" err="1">
                          <a:latin typeface="Calibri" panose="020F0502020204030204" pitchFamily="34" charset="0"/>
                        </a:rPr>
                        <a:t>ссылки</a:t>
                      </a:r>
                      <a:r>
                        <a:rPr sz="1800" dirty="0">
                          <a:latin typeface="Calibri" panose="020F0502020204030204" pitchFamily="34" charset="0"/>
                        </a:rPr>
                        <a:t> </a:t>
                      </a:r>
                      <a:r>
                        <a:rPr sz="1800" dirty="0" err="1">
                          <a:latin typeface="Calibri" panose="020F0502020204030204" pitchFamily="34" charset="0"/>
                        </a:rPr>
                        <a:t>на</a:t>
                      </a:r>
                      <a:r>
                        <a:rPr sz="1800" dirty="0">
                          <a:latin typeface="Calibri" panose="020F0502020204030204" pitchFamily="34" charset="0"/>
                        </a:rPr>
                        <a:t> </a:t>
                      </a:r>
                      <a:r>
                        <a:rPr sz="1800" dirty="0" err="1">
                          <a:latin typeface="Calibri" panose="020F0502020204030204" pitchFamily="34" charset="0"/>
                        </a:rPr>
                        <a:t>другие</a:t>
                      </a:r>
                      <a:r>
                        <a:rPr sz="1800" dirty="0">
                          <a:latin typeface="Calibri" panose="020F0502020204030204" pitchFamily="34" charset="0"/>
                        </a:rPr>
                        <a:t> </a:t>
                      </a:r>
                      <a:r>
                        <a:rPr sz="1800" dirty="0" err="1">
                          <a:latin typeface="Calibri" panose="020F0502020204030204" pitchFamily="34" charset="0"/>
                        </a:rPr>
                        <a:t>модули</a:t>
                      </a:r>
                      <a:r>
                        <a:rPr sz="1800" dirty="0">
                          <a:latin typeface="Calibri" panose="020F0502020204030204" pitchFamily="34" charset="0"/>
                        </a:rPr>
                        <a:t> и </a:t>
                      </a:r>
                      <a:r>
                        <a:rPr sz="1800" dirty="0" err="1">
                          <a:latin typeface="Calibri" panose="020F0502020204030204" pitchFamily="34" charset="0"/>
                        </a:rPr>
                        <a:t>сборки</a:t>
                      </a:r>
                      <a:r>
                        <a:rPr sz="1800" dirty="0">
                          <a:latin typeface="Calibri" panose="020F0502020204030204" pitchFamily="34" charset="0"/>
                        </a:rPr>
                        <a:t>.</a:t>
                      </a:r>
                    </a:p>
                  </a:txBody>
                  <a:tcPr marL="63500" marR="63500" marT="63500" marB="63500" anchor="ctr" horzOverflow="overflow"/>
                </a:tc>
                <a:extLst>
                  <a:ext uri="{0D108BD9-81ED-4DB2-BD59-A6C34878D82A}">
                    <a16:rowId xmlns:a16="http://schemas.microsoft.com/office/drawing/2014/main" xmlns="" val="10001"/>
                  </a:ext>
                </a:extLst>
              </a:tr>
              <a:tr h="1367216">
                <a:tc>
                  <a:txBody>
                    <a:bodyPr/>
                    <a:lstStyle/>
                    <a:p>
                      <a:pPr lvl="0" algn="ctr">
                        <a:defRPr sz="1800" b="0" i="0"/>
                      </a:pPr>
                      <a:r>
                        <a:rPr sz="1800" dirty="0">
                          <a:latin typeface="Calibri" panose="020F0502020204030204" pitchFamily="34" charset="0"/>
                        </a:rPr>
                        <a:t>Strong Name Tool</a:t>
                      </a:r>
                    </a:p>
                    <a:p>
                      <a:pPr lvl="0" algn="ctr">
                        <a:defRPr sz="1800" b="0" i="0"/>
                      </a:pPr>
                      <a:r>
                        <a:rPr sz="1800" dirty="0">
                          <a:latin typeface="Calibri" panose="020F0502020204030204" pitchFamily="34" charset="0"/>
                        </a:rPr>
                        <a:t>(Sn.exe)</a:t>
                      </a:r>
                    </a:p>
                  </a:txBody>
                  <a:tcPr marL="63500" marR="63500" marT="63500" marB="63500" anchor="ctr" horzOverflow="overflow"/>
                </a:tc>
                <a:tc>
                  <a:txBody>
                    <a:bodyPr/>
                    <a:lstStyle/>
                    <a:p>
                      <a:pPr lvl="0" algn="just">
                        <a:defRPr sz="1800" b="0" i="0"/>
                      </a:pPr>
                      <a:r>
                        <a:rPr sz="1800" dirty="0" err="1">
                          <a:latin typeface="Calibri" panose="020F0502020204030204" pitchFamily="34" charset="0"/>
                        </a:rPr>
                        <a:t>Позволяет</a:t>
                      </a:r>
                      <a:r>
                        <a:rPr sz="1800" dirty="0">
                          <a:latin typeface="Calibri" panose="020F0502020204030204" pitchFamily="34" charset="0"/>
                        </a:rPr>
                        <a:t> </a:t>
                      </a:r>
                      <a:r>
                        <a:rPr sz="1800" dirty="0" err="1">
                          <a:latin typeface="Calibri" panose="020F0502020204030204" pitchFamily="34" charset="0"/>
                        </a:rPr>
                        <a:t>пользователям</a:t>
                      </a:r>
                      <a:r>
                        <a:rPr sz="1800" dirty="0">
                          <a:latin typeface="Calibri" panose="020F0502020204030204" pitchFamily="34" charset="0"/>
                        </a:rPr>
                        <a:t> </a:t>
                      </a:r>
                      <a:r>
                        <a:rPr sz="1800" dirty="0" err="1">
                          <a:latin typeface="Calibri" panose="020F0502020204030204" pitchFamily="34" charset="0"/>
                        </a:rPr>
                        <a:t>подписывать</a:t>
                      </a:r>
                      <a:r>
                        <a:rPr sz="1800" dirty="0">
                          <a:latin typeface="Calibri" panose="020F0502020204030204" pitchFamily="34" charset="0"/>
                        </a:rPr>
                        <a:t> </a:t>
                      </a:r>
                      <a:r>
                        <a:rPr sz="1800" dirty="0" err="1">
                          <a:latin typeface="Calibri" panose="020F0502020204030204" pitchFamily="34" charset="0"/>
                        </a:rPr>
                        <a:t>сборки</a:t>
                      </a:r>
                      <a:r>
                        <a:rPr sz="1800" dirty="0">
                          <a:latin typeface="Calibri" panose="020F0502020204030204" pitchFamily="34" charset="0"/>
                        </a:rPr>
                        <a:t> </a:t>
                      </a:r>
                      <a:r>
                        <a:rPr sz="1800" dirty="0" err="1">
                          <a:latin typeface="Calibri" panose="020F0502020204030204" pitchFamily="34" charset="0"/>
                        </a:rPr>
                        <a:t>строгими</a:t>
                      </a:r>
                      <a:r>
                        <a:rPr sz="1800" dirty="0">
                          <a:latin typeface="Calibri" panose="020F0502020204030204" pitchFamily="34" charset="0"/>
                        </a:rPr>
                        <a:t> </a:t>
                      </a:r>
                      <a:r>
                        <a:rPr sz="1800" dirty="0" err="1">
                          <a:latin typeface="Calibri" panose="020F0502020204030204" pitchFamily="34" charset="0"/>
                        </a:rPr>
                        <a:t>именами</a:t>
                      </a:r>
                      <a:r>
                        <a:rPr sz="1800" dirty="0">
                          <a:latin typeface="Calibri" panose="020F0502020204030204" pitchFamily="34" charset="0"/>
                        </a:rPr>
                        <a:t>. Strong Name Tool </a:t>
                      </a:r>
                      <a:r>
                        <a:rPr sz="1800" dirty="0" err="1">
                          <a:latin typeface="Calibri" panose="020F0502020204030204" pitchFamily="34" charset="0"/>
                        </a:rPr>
                        <a:t>включает</a:t>
                      </a:r>
                      <a:r>
                        <a:rPr sz="1800" dirty="0">
                          <a:latin typeface="Calibri" panose="020F0502020204030204" pitchFamily="34" charset="0"/>
                        </a:rPr>
                        <a:t> в </a:t>
                      </a:r>
                      <a:r>
                        <a:rPr sz="1800" dirty="0" err="1">
                          <a:latin typeface="Calibri" panose="020F0502020204030204" pitchFamily="34" charset="0"/>
                        </a:rPr>
                        <a:t>себя</a:t>
                      </a:r>
                      <a:r>
                        <a:rPr sz="1800" dirty="0">
                          <a:latin typeface="Calibri" panose="020F0502020204030204" pitchFamily="34" charset="0"/>
                        </a:rPr>
                        <a:t> </a:t>
                      </a:r>
                      <a:r>
                        <a:rPr sz="1800" dirty="0" err="1">
                          <a:latin typeface="Calibri" panose="020F0502020204030204" pitchFamily="34" charset="0"/>
                        </a:rPr>
                        <a:t>команды</a:t>
                      </a:r>
                      <a:r>
                        <a:rPr sz="1800" dirty="0">
                          <a:latin typeface="Calibri" panose="020F0502020204030204" pitchFamily="34" charset="0"/>
                        </a:rPr>
                        <a:t> </a:t>
                      </a:r>
                      <a:r>
                        <a:rPr sz="1800" dirty="0" err="1">
                          <a:latin typeface="Calibri" panose="020F0502020204030204" pitchFamily="34" charset="0"/>
                        </a:rPr>
                        <a:t>для</a:t>
                      </a:r>
                      <a:r>
                        <a:rPr sz="1800" dirty="0">
                          <a:latin typeface="Calibri" panose="020F0502020204030204" pitchFamily="34" charset="0"/>
                        </a:rPr>
                        <a:t> </a:t>
                      </a:r>
                      <a:r>
                        <a:rPr sz="1800" dirty="0" err="1">
                          <a:latin typeface="Calibri" panose="020F0502020204030204" pitchFamily="34" charset="0"/>
                        </a:rPr>
                        <a:t>создания</a:t>
                      </a:r>
                      <a:r>
                        <a:rPr sz="1800" dirty="0">
                          <a:latin typeface="Calibri" panose="020F0502020204030204" pitchFamily="34" charset="0"/>
                        </a:rPr>
                        <a:t> </a:t>
                      </a:r>
                      <a:r>
                        <a:rPr sz="1800" dirty="0" err="1">
                          <a:latin typeface="Calibri" panose="020F0502020204030204" pitchFamily="34" charset="0"/>
                        </a:rPr>
                        <a:t>новой</a:t>
                      </a:r>
                      <a:r>
                        <a:rPr sz="1800" dirty="0">
                          <a:latin typeface="Calibri" panose="020F0502020204030204" pitchFamily="34" charset="0"/>
                        </a:rPr>
                        <a:t> </a:t>
                      </a:r>
                      <a:r>
                        <a:rPr sz="1800" dirty="0" err="1">
                          <a:latin typeface="Calibri" panose="020F0502020204030204" pitchFamily="34" charset="0"/>
                        </a:rPr>
                        <a:t>пары</a:t>
                      </a:r>
                      <a:r>
                        <a:rPr sz="1800" dirty="0">
                          <a:latin typeface="Calibri" panose="020F0502020204030204" pitchFamily="34" charset="0"/>
                        </a:rPr>
                        <a:t> </a:t>
                      </a:r>
                      <a:r>
                        <a:rPr sz="1800" dirty="0" err="1">
                          <a:latin typeface="Calibri" panose="020F0502020204030204" pitchFamily="34" charset="0"/>
                        </a:rPr>
                        <a:t>ключей</a:t>
                      </a:r>
                      <a:r>
                        <a:rPr sz="1800" dirty="0">
                          <a:latin typeface="Calibri" panose="020F0502020204030204" pitchFamily="34" charset="0"/>
                        </a:rPr>
                        <a:t>, </a:t>
                      </a:r>
                      <a:r>
                        <a:rPr sz="1800" dirty="0" err="1">
                          <a:latin typeface="Calibri" panose="020F0502020204030204" pitchFamily="34" charset="0"/>
                        </a:rPr>
                        <a:t>извлечения</a:t>
                      </a:r>
                      <a:r>
                        <a:rPr sz="1800" dirty="0">
                          <a:latin typeface="Calibri" panose="020F0502020204030204" pitchFamily="34" charset="0"/>
                        </a:rPr>
                        <a:t> </a:t>
                      </a:r>
                      <a:r>
                        <a:rPr sz="1800" dirty="0" err="1">
                          <a:latin typeface="Calibri" panose="020F0502020204030204" pitchFamily="34" charset="0"/>
                        </a:rPr>
                        <a:t>открытого</a:t>
                      </a:r>
                      <a:r>
                        <a:rPr sz="1800" dirty="0">
                          <a:latin typeface="Calibri" panose="020F0502020204030204" pitchFamily="34" charset="0"/>
                        </a:rPr>
                        <a:t> </a:t>
                      </a:r>
                      <a:r>
                        <a:rPr sz="1800" dirty="0" err="1">
                          <a:latin typeface="Calibri" panose="020F0502020204030204" pitchFamily="34" charset="0"/>
                        </a:rPr>
                        <a:t>ключа</a:t>
                      </a:r>
                      <a:r>
                        <a:rPr sz="1800" dirty="0">
                          <a:latin typeface="Calibri" panose="020F0502020204030204" pitchFamily="34" charset="0"/>
                        </a:rPr>
                        <a:t> </a:t>
                      </a:r>
                      <a:r>
                        <a:rPr sz="1800" dirty="0" err="1">
                          <a:latin typeface="Calibri" panose="020F0502020204030204" pitchFamily="34" charset="0"/>
                        </a:rPr>
                        <a:t>из</a:t>
                      </a:r>
                      <a:r>
                        <a:rPr sz="1800" dirty="0">
                          <a:latin typeface="Calibri" panose="020F0502020204030204" pitchFamily="34" charset="0"/>
                        </a:rPr>
                        <a:t> </a:t>
                      </a:r>
                      <a:r>
                        <a:rPr sz="1800" dirty="0" err="1">
                          <a:latin typeface="Calibri" panose="020F0502020204030204" pitchFamily="34" charset="0"/>
                        </a:rPr>
                        <a:t>пары</a:t>
                      </a:r>
                      <a:r>
                        <a:rPr sz="1800" dirty="0">
                          <a:latin typeface="Calibri" panose="020F0502020204030204" pitchFamily="34" charset="0"/>
                        </a:rPr>
                        <a:t> </a:t>
                      </a:r>
                      <a:r>
                        <a:rPr sz="1800" dirty="0" err="1">
                          <a:latin typeface="Calibri" panose="020F0502020204030204" pitchFamily="34" charset="0"/>
                        </a:rPr>
                        <a:t>ключей</a:t>
                      </a:r>
                      <a:r>
                        <a:rPr sz="1800" dirty="0">
                          <a:latin typeface="Calibri" panose="020F0502020204030204" pitchFamily="34" charset="0"/>
                        </a:rPr>
                        <a:t> и </a:t>
                      </a:r>
                      <a:r>
                        <a:rPr sz="1800" dirty="0" err="1">
                          <a:latin typeface="Calibri" panose="020F0502020204030204" pitchFamily="34" charset="0"/>
                        </a:rPr>
                        <a:t>верификации</a:t>
                      </a:r>
                      <a:r>
                        <a:rPr sz="1800" dirty="0">
                          <a:latin typeface="Calibri" panose="020F0502020204030204" pitchFamily="34" charset="0"/>
                        </a:rPr>
                        <a:t> </a:t>
                      </a:r>
                      <a:r>
                        <a:rPr sz="1800" dirty="0" err="1">
                          <a:latin typeface="Calibri" panose="020F0502020204030204" pitchFamily="34" charset="0"/>
                        </a:rPr>
                        <a:t>сборки</a:t>
                      </a:r>
                      <a:r>
                        <a:rPr sz="1800" dirty="0">
                          <a:latin typeface="Calibri" panose="020F0502020204030204" pitchFamily="34" charset="0"/>
                        </a:rPr>
                        <a:t>.</a:t>
                      </a:r>
                    </a:p>
                  </a:txBody>
                  <a:tcPr marL="63500" marR="63500" marT="63500" marB="63500" anchor="ctr" horzOverflow="overflow"/>
                </a:tc>
                <a:extLst>
                  <a:ext uri="{0D108BD9-81ED-4DB2-BD59-A6C34878D82A}">
                    <a16:rowId xmlns:a16="http://schemas.microsoft.com/office/drawing/2014/main" xmlns=""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ru-RU" dirty="0" smtClean="0"/>
              <a:t>Загрузка </a:t>
            </a:r>
            <a:r>
              <a:rPr lang="en-US" dirty="0" smtClean="0"/>
              <a:t>CLR</a:t>
            </a:r>
            <a:endParaRPr lang="en-US" dirty="0"/>
          </a:p>
        </p:txBody>
      </p:sp>
      <p:pic>
        <p:nvPicPr>
          <p:cNvPr id="4" name="Picture 3"/>
          <p:cNvPicPr>
            <a:picLocks noChangeAspect="1"/>
          </p:cNvPicPr>
          <p:nvPr/>
        </p:nvPicPr>
        <p:blipFill>
          <a:blip r:embed="rId3"/>
          <a:stretch>
            <a:fillRect/>
          </a:stretch>
        </p:blipFill>
        <p:spPr>
          <a:xfrm>
            <a:off x="691438" y="696036"/>
            <a:ext cx="7761124" cy="5673589"/>
          </a:xfrm>
          <a:prstGeom prst="rect">
            <a:avLst/>
          </a:prstGeom>
        </p:spPr>
      </p:pic>
      <p:sp>
        <p:nvSpPr>
          <p:cNvPr id="5" name="Rectangle 4"/>
          <p:cNvSpPr/>
          <p:nvPr/>
        </p:nvSpPr>
        <p:spPr>
          <a:xfrm>
            <a:off x="2286000" y="2967335"/>
            <a:ext cx="4572000" cy="369332"/>
          </a:xfrm>
          <a:prstGeom prst="rect">
            <a:avLst/>
          </a:prstGeom>
        </p:spPr>
        <p:txBody>
          <a:bodyPr>
            <a:spAutoFit/>
          </a:bodyPr>
          <a:lstStyle/>
          <a:p>
            <a:endParaRPr lang="en-US" dirty="0"/>
          </a:p>
        </p:txBody>
      </p:sp>
    </p:spTree>
    <p:extLst>
      <p:ext uri="{BB962C8B-B14F-4D97-AF65-F5344CB8AC3E}">
        <p14:creationId xmlns:p14="http://schemas.microsoft.com/office/powerpoint/2010/main" val="20213037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 </a:t>
            </a:r>
            <a:r>
              <a:rPr lang="ru-RU" dirty="0"/>
              <a:t>Сборки и домены приложений</a:t>
            </a:r>
            <a:endParaRPr lang="en-US" dirty="0"/>
          </a:p>
        </p:txBody>
      </p:sp>
      <p:pic>
        <p:nvPicPr>
          <p:cNvPr id="3" name="Picture 2"/>
          <p:cNvPicPr>
            <a:picLocks noChangeAspect="1"/>
          </p:cNvPicPr>
          <p:nvPr/>
        </p:nvPicPr>
        <p:blipFill>
          <a:blip r:embed="rId3"/>
          <a:stretch>
            <a:fillRect/>
          </a:stretch>
        </p:blipFill>
        <p:spPr>
          <a:xfrm>
            <a:off x="226954" y="1473200"/>
            <a:ext cx="8569658" cy="3663987"/>
          </a:xfrm>
          <a:prstGeom prst="rect">
            <a:avLst/>
          </a:prstGeom>
        </p:spPr>
      </p:pic>
    </p:spTree>
    <p:extLst>
      <p:ext uri="{BB962C8B-B14F-4D97-AF65-F5344CB8AC3E}">
        <p14:creationId xmlns:p14="http://schemas.microsoft.com/office/powerpoint/2010/main" val="1028363610"/>
      </p:ext>
    </p:extLst>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 </a:t>
            </a:r>
            <a:r>
              <a:rPr lang="ru-RU" dirty="0"/>
              <a:t>Сборки и домены приложений</a:t>
            </a:r>
            <a:endParaRPr lang="en-US" dirty="0"/>
          </a:p>
        </p:txBody>
      </p:sp>
      <p:pic>
        <p:nvPicPr>
          <p:cNvPr id="4" name="Picture 3"/>
          <p:cNvPicPr>
            <a:picLocks noChangeAspect="1"/>
          </p:cNvPicPr>
          <p:nvPr/>
        </p:nvPicPr>
        <p:blipFill>
          <a:blip r:embed="rId3"/>
          <a:stretch>
            <a:fillRect/>
          </a:stretch>
        </p:blipFill>
        <p:spPr>
          <a:xfrm>
            <a:off x="226954" y="825500"/>
            <a:ext cx="8691931" cy="5062062"/>
          </a:xfrm>
          <a:prstGeom prst="rect">
            <a:avLst/>
          </a:prstGeom>
        </p:spPr>
      </p:pic>
    </p:spTree>
    <p:extLst>
      <p:ext uri="{BB962C8B-B14F-4D97-AF65-F5344CB8AC3E}">
        <p14:creationId xmlns:p14="http://schemas.microsoft.com/office/powerpoint/2010/main" val="1260995960"/>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 </a:t>
            </a:r>
            <a:r>
              <a:rPr lang="ru-RU" dirty="0" smtClean="0"/>
              <a:t>Сборки и домены приложений</a:t>
            </a:r>
            <a:endParaRPr lang="en-US" dirty="0"/>
          </a:p>
        </p:txBody>
      </p:sp>
      <p:pic>
        <p:nvPicPr>
          <p:cNvPr id="4" name="Picture 3"/>
          <p:cNvPicPr>
            <a:picLocks noChangeAspect="1"/>
          </p:cNvPicPr>
          <p:nvPr/>
        </p:nvPicPr>
        <p:blipFill>
          <a:blip r:embed="rId3"/>
          <a:stretch>
            <a:fillRect/>
          </a:stretch>
        </p:blipFill>
        <p:spPr>
          <a:xfrm>
            <a:off x="281870" y="762000"/>
            <a:ext cx="8580259" cy="5666209"/>
          </a:xfrm>
          <a:prstGeom prst="rect">
            <a:avLst/>
          </a:prstGeom>
        </p:spPr>
      </p:pic>
    </p:spTree>
    <p:extLst>
      <p:ext uri="{BB962C8B-B14F-4D97-AF65-F5344CB8AC3E}">
        <p14:creationId xmlns:p14="http://schemas.microsoft.com/office/powerpoint/2010/main" val="13746009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Common Language Infrastructure</a:t>
            </a:r>
          </a:p>
        </p:txBody>
      </p:sp>
      <p:pic>
        <p:nvPicPr>
          <p:cNvPr id="4" name="Picture 3"/>
          <p:cNvPicPr>
            <a:picLocks noChangeAspect="1"/>
          </p:cNvPicPr>
          <p:nvPr/>
        </p:nvPicPr>
        <p:blipFill>
          <a:blip r:embed="rId2"/>
          <a:stretch>
            <a:fillRect/>
          </a:stretch>
        </p:blipFill>
        <p:spPr>
          <a:xfrm>
            <a:off x="946665" y="578825"/>
            <a:ext cx="7250670" cy="5272561"/>
          </a:xfrm>
          <a:prstGeom prst="rect">
            <a:avLst/>
          </a:prstGeom>
        </p:spPr>
      </p:pic>
      <p:sp>
        <p:nvSpPr>
          <p:cNvPr id="3" name="Rectangle 2"/>
          <p:cNvSpPr/>
          <p:nvPr/>
        </p:nvSpPr>
        <p:spPr>
          <a:xfrm>
            <a:off x="135925" y="5666720"/>
            <a:ext cx="8180172" cy="369332"/>
          </a:xfrm>
          <a:prstGeom prst="rect">
            <a:avLst/>
          </a:prstGeom>
        </p:spPr>
        <p:txBody>
          <a:bodyPr wrap="square">
            <a:spAutoFit/>
          </a:bodyPr>
          <a:lstStyle/>
          <a:p>
            <a:r>
              <a:rPr lang="en-US" dirty="0">
                <a:solidFill>
                  <a:schemeClr val="accent3">
                    <a:lumMod val="75000"/>
                  </a:schemeClr>
                </a:solidFill>
              </a:rPr>
              <a:t>https://</a:t>
            </a:r>
            <a:r>
              <a:rPr lang="en-US" dirty="0" err="1">
                <a:solidFill>
                  <a:schemeClr val="accent3">
                    <a:lumMod val="75000"/>
                  </a:schemeClr>
                </a:solidFill>
              </a:rPr>
              <a:t>www.gnu.org</a:t>
            </a:r>
            <a:r>
              <a:rPr lang="en-US" dirty="0">
                <a:solidFill>
                  <a:schemeClr val="accent3">
                    <a:lumMod val="75000"/>
                  </a:schemeClr>
                </a:solidFill>
              </a:rPr>
              <a:t>/software/</a:t>
            </a:r>
            <a:r>
              <a:rPr lang="en-US" dirty="0" err="1">
                <a:solidFill>
                  <a:schemeClr val="accent3">
                    <a:lumMod val="75000"/>
                  </a:schemeClr>
                </a:solidFill>
              </a:rPr>
              <a:t>dotgnu</a:t>
            </a:r>
            <a:r>
              <a:rPr lang="en-US" dirty="0">
                <a:solidFill>
                  <a:schemeClr val="accent3">
                    <a:lumMod val="75000"/>
                  </a:schemeClr>
                </a:solidFill>
              </a:rPr>
              <a:t>/</a:t>
            </a:r>
            <a:r>
              <a:rPr lang="en-US" dirty="0" err="1">
                <a:solidFill>
                  <a:schemeClr val="accent3">
                    <a:lumMod val="75000"/>
                  </a:schemeClr>
                </a:solidFill>
              </a:rPr>
              <a:t>pnet-install.html</a:t>
            </a:r>
            <a:endParaRPr lang="en-US" dirty="0">
              <a:solidFill>
                <a:schemeClr val="accent3">
                  <a:lumMod val="75000"/>
                </a:schemeClr>
              </a:solidFill>
            </a:endParaRPr>
          </a:p>
        </p:txBody>
      </p:sp>
      <p:sp>
        <p:nvSpPr>
          <p:cNvPr id="5" name="Rectangle 4"/>
          <p:cNvSpPr/>
          <p:nvPr/>
        </p:nvSpPr>
        <p:spPr>
          <a:xfrm>
            <a:off x="135925" y="6036052"/>
            <a:ext cx="3217547" cy="369332"/>
          </a:xfrm>
          <a:prstGeom prst="rect">
            <a:avLst/>
          </a:prstGeom>
        </p:spPr>
        <p:txBody>
          <a:bodyPr wrap="none">
            <a:spAutoFit/>
          </a:bodyPr>
          <a:lstStyle/>
          <a:p>
            <a:r>
              <a:rPr lang="en-US" dirty="0">
                <a:solidFill>
                  <a:schemeClr val="accent3">
                    <a:lumMod val="75000"/>
                  </a:schemeClr>
                </a:solidFill>
              </a:rPr>
              <a:t>http://</a:t>
            </a:r>
            <a:r>
              <a:rPr lang="en-US" dirty="0" err="1">
                <a:solidFill>
                  <a:schemeClr val="accent3">
                    <a:lumMod val="75000"/>
                  </a:schemeClr>
                </a:solidFill>
              </a:rPr>
              <a:t>www.mono-project.com</a:t>
            </a:r>
            <a:r>
              <a:rPr lang="en-US" dirty="0">
                <a:solidFill>
                  <a:schemeClr val="accent3">
                    <a:lumMod val="75000"/>
                  </a:schemeClr>
                </a:solidFill>
              </a:rPr>
              <a:t>/</a:t>
            </a:r>
          </a:p>
        </p:txBody>
      </p:sp>
    </p:spTree>
    <p:extLst>
      <p:ext uri="{BB962C8B-B14F-4D97-AF65-F5344CB8AC3E}">
        <p14:creationId xmlns:p14="http://schemas.microsoft.com/office/powerpoint/2010/main" val="9785876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276190" y="6050154"/>
            <a:ext cx="3684022" cy="369332"/>
          </a:xfrm>
          <a:prstGeom prst="rect">
            <a:avLst/>
          </a:prstGeom>
        </p:spPr>
        <p:txBody>
          <a:bodyPr wrap="none">
            <a:spAutoFit/>
          </a:bodyPr>
          <a:lstStyle/>
          <a:p>
            <a:r>
              <a:rPr lang="en-US" dirty="0">
                <a:solidFill>
                  <a:schemeClr val="accent2">
                    <a:lumMod val="50000"/>
                  </a:schemeClr>
                </a:solidFill>
                <a:hlinkClick r:id="rId3"/>
              </a:rPr>
              <a:t>http://www.ecma-international.org</a:t>
            </a:r>
            <a:r>
              <a:rPr lang="en-US" dirty="0" smtClean="0">
                <a:solidFill>
                  <a:schemeClr val="accent2">
                    <a:lumMod val="50000"/>
                  </a:schemeClr>
                </a:solidFill>
                <a:hlinkClick r:id="rId3"/>
              </a:rPr>
              <a:t>/</a:t>
            </a:r>
            <a:r>
              <a:rPr lang="ru-RU" dirty="0" smtClean="0">
                <a:solidFill>
                  <a:schemeClr val="accent2">
                    <a:lumMod val="50000"/>
                  </a:schemeClr>
                </a:solidFill>
              </a:rPr>
              <a:t> </a:t>
            </a:r>
            <a:endParaRPr lang="en-US" dirty="0">
              <a:solidFill>
                <a:schemeClr val="accent2">
                  <a:lumMod val="50000"/>
                </a:schemeClr>
              </a:solidFill>
            </a:endParaRPr>
          </a:p>
        </p:txBody>
      </p:sp>
      <p:sp>
        <p:nvSpPr>
          <p:cNvPr id="11" name="Shape 285"/>
          <p:cNvSpPr/>
          <p:nvPr/>
        </p:nvSpPr>
        <p:spPr>
          <a:xfrm>
            <a:off x="5539627" y="713723"/>
            <a:ext cx="3094631" cy="706477"/>
          </a:xfrm>
          <a:prstGeom prst="roundRect">
            <a:avLst>
              <a:gd name="adj" fmla="val 26305"/>
            </a:avLst>
          </a:prstGeom>
          <a:solidFill>
            <a:schemeClr val="accent2">
              <a:lumMod val="50000"/>
            </a:schemeClr>
          </a:solidFill>
          <a:ln w="12700" cap="flat">
            <a:solidFill>
              <a:schemeClr val="accent3">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lang="ru-RU" sz="2000" dirty="0" err="1" smtClean="0">
                <a:solidFill>
                  <a:schemeClr val="bg1"/>
                </a:solidFill>
              </a:rPr>
              <a:t>Common</a:t>
            </a:r>
            <a:r>
              <a:rPr lang="ru-RU" sz="2000" dirty="0" smtClean="0">
                <a:solidFill>
                  <a:schemeClr val="bg1"/>
                </a:solidFill>
              </a:rPr>
              <a:t> </a:t>
            </a:r>
            <a:r>
              <a:rPr lang="ru-RU" sz="2000" dirty="0" err="1">
                <a:solidFill>
                  <a:schemeClr val="bg1"/>
                </a:solidFill>
              </a:rPr>
              <a:t>Type</a:t>
            </a:r>
            <a:r>
              <a:rPr lang="ru-RU" sz="2000" dirty="0">
                <a:solidFill>
                  <a:schemeClr val="bg1"/>
                </a:solidFill>
              </a:rPr>
              <a:t> </a:t>
            </a:r>
            <a:r>
              <a:rPr lang="ru-RU" sz="2000" dirty="0" err="1" smtClean="0">
                <a:solidFill>
                  <a:schemeClr val="bg1"/>
                </a:solidFill>
              </a:rPr>
              <a:t>System</a:t>
            </a:r>
            <a:endParaRPr lang="en-US" sz="2000" b="1" dirty="0" smtClean="0">
              <a:solidFill>
                <a:schemeClr val="bg1"/>
              </a:solidFill>
              <a:latin typeface="Consolas"/>
              <a:cs typeface="Consolas"/>
            </a:endParaRPr>
          </a:p>
        </p:txBody>
      </p:sp>
      <p:sp>
        <p:nvSpPr>
          <p:cNvPr id="14" name="Shape 285"/>
          <p:cNvSpPr/>
          <p:nvPr/>
        </p:nvSpPr>
        <p:spPr>
          <a:xfrm>
            <a:off x="5539627" y="1828595"/>
            <a:ext cx="3094631" cy="706477"/>
          </a:xfrm>
          <a:prstGeom prst="roundRect">
            <a:avLst>
              <a:gd name="adj" fmla="val 26305"/>
            </a:avLst>
          </a:prstGeom>
          <a:solidFill>
            <a:schemeClr val="accent2">
              <a:lumMod val="50000"/>
            </a:schemeClr>
          </a:solidFill>
          <a:ln w="12700" cap="flat">
            <a:solidFill>
              <a:schemeClr val="accent3">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lang="en-US" sz="2000" dirty="0" smtClean="0">
                <a:solidFill>
                  <a:schemeClr val="bg1"/>
                </a:solidFill>
              </a:rPr>
              <a:t>ECMA-335</a:t>
            </a:r>
            <a:endParaRPr lang="en-US" sz="2000" b="1" dirty="0" smtClean="0">
              <a:solidFill>
                <a:schemeClr val="bg1"/>
              </a:solidFill>
              <a:latin typeface="Consolas"/>
              <a:cs typeface="Consolas"/>
            </a:endParaRPr>
          </a:p>
        </p:txBody>
      </p:sp>
      <p:sp>
        <p:nvSpPr>
          <p:cNvPr id="18" name="Shape 285"/>
          <p:cNvSpPr/>
          <p:nvPr/>
        </p:nvSpPr>
        <p:spPr>
          <a:xfrm>
            <a:off x="5539628" y="2883188"/>
            <a:ext cx="3094631" cy="706477"/>
          </a:xfrm>
          <a:prstGeom prst="roundRect">
            <a:avLst>
              <a:gd name="adj" fmla="val 26305"/>
            </a:avLst>
          </a:prstGeom>
          <a:solidFill>
            <a:schemeClr val="accent2">
              <a:lumMod val="50000"/>
            </a:schemeClr>
          </a:solidFill>
          <a:ln w="12700" cap="flat">
            <a:solidFill>
              <a:schemeClr val="accent3">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lang="en-US" sz="2000" dirty="0" smtClean="0">
                <a:solidFill>
                  <a:schemeClr val="bg1"/>
                </a:solidFill>
              </a:rPr>
              <a:t>ECMA-334</a:t>
            </a:r>
            <a:endParaRPr lang="en-US" sz="2000" b="1" dirty="0" smtClean="0">
              <a:solidFill>
                <a:schemeClr val="bg1"/>
              </a:solidFill>
              <a:latin typeface="Consolas"/>
              <a:cs typeface="Consolas"/>
            </a:endParaRPr>
          </a:p>
        </p:txBody>
      </p:sp>
      <p:sp>
        <p:nvSpPr>
          <p:cNvPr id="20" name="Shape 285"/>
          <p:cNvSpPr/>
          <p:nvPr/>
        </p:nvSpPr>
        <p:spPr>
          <a:xfrm>
            <a:off x="5539627" y="4153397"/>
            <a:ext cx="3094631" cy="706477"/>
          </a:xfrm>
          <a:prstGeom prst="roundRect">
            <a:avLst>
              <a:gd name="adj" fmla="val 26305"/>
            </a:avLst>
          </a:prstGeom>
          <a:solidFill>
            <a:schemeClr val="accent2">
              <a:lumMod val="50000"/>
            </a:schemeClr>
          </a:solidFill>
          <a:ln w="12700" cap="flat">
            <a:solidFill>
              <a:schemeClr val="accent3">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lang="ru-RU" sz="2000" dirty="0" err="1">
                <a:solidFill>
                  <a:schemeClr val="bg1"/>
                </a:solidFill>
              </a:rPr>
              <a:t>Common</a:t>
            </a:r>
            <a:r>
              <a:rPr lang="ru-RU" sz="2000" dirty="0">
                <a:solidFill>
                  <a:schemeClr val="bg1"/>
                </a:solidFill>
              </a:rPr>
              <a:t> </a:t>
            </a:r>
            <a:r>
              <a:rPr lang="ru-RU" sz="2000" dirty="0" err="1">
                <a:solidFill>
                  <a:schemeClr val="bg1"/>
                </a:solidFill>
              </a:rPr>
              <a:t>Language</a:t>
            </a:r>
            <a:r>
              <a:rPr lang="ru-RU" sz="2000" dirty="0">
                <a:solidFill>
                  <a:schemeClr val="bg1"/>
                </a:solidFill>
              </a:rPr>
              <a:t> </a:t>
            </a:r>
            <a:r>
              <a:rPr lang="ru-RU" sz="2000" dirty="0" err="1">
                <a:solidFill>
                  <a:schemeClr val="bg1"/>
                </a:solidFill>
              </a:rPr>
              <a:t>Speciication</a:t>
            </a:r>
            <a:endParaRPr lang="en-US" sz="2000" b="1" dirty="0" smtClean="0">
              <a:solidFill>
                <a:schemeClr val="bg1"/>
              </a:solidFill>
              <a:latin typeface="Consolas"/>
              <a:cs typeface="Consolas"/>
            </a:endParaRPr>
          </a:p>
        </p:txBody>
      </p:sp>
      <p:sp>
        <p:nvSpPr>
          <p:cNvPr id="3" name="Скругленный прямоугольник 2"/>
          <p:cNvSpPr/>
          <p:nvPr/>
        </p:nvSpPr>
        <p:spPr>
          <a:xfrm>
            <a:off x="226955" y="639691"/>
            <a:ext cx="4290453" cy="818845"/>
          </a:xfrm>
          <a:prstGeom prst="roundRect">
            <a:avLst/>
          </a:prstGeom>
          <a:solidFill>
            <a:schemeClr val="accent2">
              <a:lumMod val="5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latin typeface="Calibri" panose="020F0502020204030204" pitchFamily="34" charset="0"/>
              </a:rPr>
              <a:t>Спецификация CTS описывает способ определения и поведение типов</a:t>
            </a:r>
          </a:p>
        </p:txBody>
      </p:sp>
      <p:sp>
        <p:nvSpPr>
          <p:cNvPr id="6" name="Скругленный прямоугольник 5"/>
          <p:cNvSpPr/>
          <p:nvPr/>
        </p:nvSpPr>
        <p:spPr>
          <a:xfrm>
            <a:off x="226954" y="1589923"/>
            <a:ext cx="4290453" cy="2065573"/>
          </a:xfrm>
          <a:prstGeom prst="roundRect">
            <a:avLst/>
          </a:prstGeom>
          <a:solidFill>
            <a:schemeClr val="accent2">
              <a:lumMod val="5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latin typeface="Calibri" panose="020F0502020204030204" pitchFamily="34" charset="0"/>
              </a:rPr>
              <a:t>Стандарт </a:t>
            </a:r>
            <a:r>
              <a:rPr lang="en-US" dirty="0">
                <a:latin typeface="Calibri" panose="020F0502020204030204" pitchFamily="34" charset="0"/>
              </a:rPr>
              <a:t>CTS </a:t>
            </a:r>
            <a:r>
              <a:rPr lang="ru-RU" dirty="0">
                <a:latin typeface="Calibri" panose="020F0502020204030204" pitchFamily="34" charset="0"/>
              </a:rPr>
              <a:t>вместе с другими частями .</a:t>
            </a:r>
            <a:r>
              <a:rPr lang="en-US" dirty="0">
                <a:latin typeface="Calibri" panose="020F0502020204030204" pitchFamily="34" charset="0"/>
              </a:rPr>
              <a:t>NET Framework (</a:t>
            </a:r>
            <a:r>
              <a:rPr lang="ru-RU" dirty="0">
                <a:latin typeface="Calibri" panose="020F0502020204030204" pitchFamily="34" charset="0"/>
              </a:rPr>
              <a:t>форматы </a:t>
            </a:r>
            <a:r>
              <a:rPr lang="ru-RU" dirty="0" err="1">
                <a:latin typeface="Calibri" panose="020F0502020204030204" pitchFamily="34" charset="0"/>
              </a:rPr>
              <a:t>файлов</a:t>
            </a:r>
            <a:r>
              <a:rPr lang="ru-RU" dirty="0">
                <a:latin typeface="Calibri" panose="020F0502020204030204" pitchFamily="34" charset="0"/>
              </a:rPr>
              <a:t>, метаданные, </a:t>
            </a:r>
            <a:r>
              <a:rPr lang="en-US" dirty="0">
                <a:latin typeface="Calibri" panose="020F0502020204030204" pitchFamily="34" charset="0"/>
              </a:rPr>
              <a:t>IL, </a:t>
            </a:r>
            <a:r>
              <a:rPr lang="ru-RU" dirty="0">
                <a:latin typeface="Calibri" panose="020F0502020204030204" pitchFamily="34" charset="0"/>
              </a:rPr>
              <a:t>механизм вызова </a:t>
            </a:r>
            <a:r>
              <a:rPr lang="en-US" dirty="0">
                <a:latin typeface="Calibri" panose="020F0502020204030204" pitchFamily="34" charset="0"/>
              </a:rPr>
              <a:t>P/Invoke </a:t>
            </a:r>
            <a:r>
              <a:rPr lang="ru-RU" dirty="0">
                <a:latin typeface="Calibri" panose="020F0502020204030204" pitchFamily="34" charset="0"/>
              </a:rPr>
              <a:t>и т. д.) называется </a:t>
            </a:r>
            <a:r>
              <a:rPr lang="en-US" dirty="0">
                <a:latin typeface="Calibri" panose="020F0502020204030204" pitchFamily="34" charset="0"/>
              </a:rPr>
              <a:t>CLI (Common Language Infrastructure) </a:t>
            </a:r>
            <a:r>
              <a:rPr lang="ru-RU" dirty="0">
                <a:latin typeface="Calibri" panose="020F0502020204030204" pitchFamily="34" charset="0"/>
              </a:rPr>
              <a:t>и определяется </a:t>
            </a:r>
            <a:r>
              <a:rPr lang="ru-RU" dirty="0" err="1">
                <a:latin typeface="Calibri" panose="020F0502020204030204" pitchFamily="34" charset="0"/>
              </a:rPr>
              <a:t>спецификациеи</a:t>
            </a:r>
            <a:r>
              <a:rPr lang="ru-RU" dirty="0">
                <a:latin typeface="Calibri" panose="020F0502020204030204" pitchFamily="34" charset="0"/>
              </a:rPr>
              <a:t>̆ </a:t>
            </a:r>
            <a:r>
              <a:rPr lang="en-US" dirty="0">
                <a:latin typeface="Calibri" panose="020F0502020204030204" pitchFamily="34" charset="0"/>
              </a:rPr>
              <a:t>ECMA-335</a:t>
            </a:r>
          </a:p>
        </p:txBody>
      </p:sp>
      <p:sp>
        <p:nvSpPr>
          <p:cNvPr id="7" name="Скругленный прямоугольник 6"/>
          <p:cNvSpPr/>
          <p:nvPr/>
        </p:nvSpPr>
        <p:spPr>
          <a:xfrm>
            <a:off x="226955" y="3787215"/>
            <a:ext cx="4290453" cy="2613709"/>
          </a:xfrm>
          <a:prstGeom prst="roundRect">
            <a:avLst/>
          </a:prstGeom>
          <a:solidFill>
            <a:schemeClr val="accent2">
              <a:lumMod val="5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ru-RU">
                <a:latin typeface="Calibri" panose="020F0502020204030204" pitchFamily="34" charset="0"/>
              </a:rPr>
              <a:t>Спецификация CLS (</a:t>
            </a:r>
            <a:r>
              <a:rPr lang="ru-RU" dirty="0" err="1">
                <a:latin typeface="Calibri" panose="020F0502020204030204" pitchFamily="34" charset="0"/>
              </a:rPr>
              <a:t>Common</a:t>
            </a:r>
            <a:r>
              <a:rPr lang="ru-RU" dirty="0">
                <a:latin typeface="Calibri" panose="020F0502020204030204" pitchFamily="34" charset="0"/>
              </a:rPr>
              <a:t> </a:t>
            </a:r>
            <a:r>
              <a:rPr lang="ru-RU" dirty="0" err="1">
                <a:latin typeface="Calibri" panose="020F0502020204030204" pitchFamily="34" charset="0"/>
              </a:rPr>
              <a:t>Language</a:t>
            </a:r>
            <a:r>
              <a:rPr lang="ru-RU" dirty="0">
                <a:latin typeface="Calibri" panose="020F0502020204030204" pitchFamily="34" charset="0"/>
              </a:rPr>
              <a:t> </a:t>
            </a:r>
            <a:r>
              <a:rPr lang="ru-RU" dirty="0" err="1">
                <a:latin typeface="Calibri" panose="020F0502020204030204" pitchFamily="34" charset="0"/>
              </a:rPr>
              <a:t>Speciication</a:t>
            </a:r>
            <a:r>
              <a:rPr lang="ru-RU" dirty="0">
                <a:latin typeface="Calibri" panose="020F0502020204030204" pitchFamily="34" charset="0"/>
              </a:rPr>
              <a:t>) перечисляет </a:t>
            </a:r>
            <a:r>
              <a:rPr lang="ru-RU" dirty="0" err="1">
                <a:latin typeface="Calibri" panose="020F0502020204030204" pitchFamily="34" charset="0"/>
              </a:rPr>
              <a:t>минимальныи</a:t>
            </a:r>
            <a:r>
              <a:rPr lang="ru-RU" dirty="0">
                <a:latin typeface="Calibri" panose="020F0502020204030204" pitchFamily="34" charset="0"/>
              </a:rPr>
              <a:t>̆ набор </a:t>
            </a:r>
            <a:r>
              <a:rPr lang="ru-RU" dirty="0" err="1">
                <a:latin typeface="Calibri" panose="020F0502020204030204" pitchFamily="34" charset="0"/>
              </a:rPr>
              <a:t>возможностеи</a:t>
            </a:r>
            <a:r>
              <a:rPr lang="ru-RU" dirty="0">
                <a:latin typeface="Calibri" panose="020F0502020204030204" pitchFamily="34" charset="0"/>
              </a:rPr>
              <a:t>̆, которые должны поддерживаться компилятором для генерирования типов, совместимых с другими компонентами, написанными на других CLS-совместимых языках на базе CLR</a:t>
            </a:r>
            <a:endParaRPr lang="en-US" dirty="0">
              <a:latin typeface="Calibri" panose="020F0502020204030204" pitchFamily="34" charset="0"/>
            </a:endParaRPr>
          </a:p>
        </p:txBody>
      </p:sp>
      <p:pic>
        <p:nvPicPr>
          <p:cNvPr id="19" name="pasted-image.pdf"/>
          <p:cNvPicPr/>
          <p:nvPr/>
        </p:nvPicPr>
        <p:blipFill>
          <a:blip r:embed="rId4">
            <a:duotone>
              <a:prstClr val="black"/>
              <a:schemeClr val="accent2">
                <a:tint val="45000"/>
                <a:satMod val="400000"/>
              </a:schemeClr>
            </a:duotone>
            <a:extLst/>
          </a:blip>
          <a:stretch>
            <a:fillRect/>
          </a:stretch>
        </p:blipFill>
        <p:spPr>
          <a:xfrm rot="13236743">
            <a:off x="4618326" y="588114"/>
            <a:ext cx="1280416" cy="922001"/>
          </a:xfrm>
          <a:prstGeom prst="rect">
            <a:avLst/>
          </a:prstGeom>
          <a:ln w="12700" cap="flat">
            <a:noFill/>
            <a:miter lim="400000"/>
          </a:ln>
          <a:effectLst/>
        </p:spPr>
      </p:pic>
      <p:pic>
        <p:nvPicPr>
          <p:cNvPr id="22" name="pasted-image.pdf"/>
          <p:cNvPicPr/>
          <p:nvPr/>
        </p:nvPicPr>
        <p:blipFill>
          <a:blip r:embed="rId4">
            <a:duotone>
              <a:prstClr val="black"/>
              <a:schemeClr val="accent2">
                <a:tint val="45000"/>
                <a:satMod val="400000"/>
              </a:schemeClr>
            </a:duotone>
            <a:extLst/>
          </a:blip>
          <a:stretch>
            <a:fillRect/>
          </a:stretch>
        </p:blipFill>
        <p:spPr>
          <a:xfrm rot="13236743">
            <a:off x="4626460" y="1735421"/>
            <a:ext cx="1280416" cy="922001"/>
          </a:xfrm>
          <a:prstGeom prst="rect">
            <a:avLst/>
          </a:prstGeom>
          <a:ln w="12700" cap="flat">
            <a:noFill/>
            <a:miter lim="400000"/>
          </a:ln>
          <a:effectLst/>
        </p:spPr>
      </p:pic>
      <p:pic>
        <p:nvPicPr>
          <p:cNvPr id="23" name="pasted-image.pdf"/>
          <p:cNvPicPr/>
          <p:nvPr/>
        </p:nvPicPr>
        <p:blipFill>
          <a:blip r:embed="rId4">
            <a:duotone>
              <a:prstClr val="black"/>
              <a:schemeClr val="accent2">
                <a:tint val="45000"/>
                <a:satMod val="400000"/>
              </a:schemeClr>
            </a:duotone>
            <a:extLst/>
          </a:blip>
          <a:stretch>
            <a:fillRect/>
          </a:stretch>
        </p:blipFill>
        <p:spPr>
          <a:xfrm rot="13236743">
            <a:off x="4626462" y="4068947"/>
            <a:ext cx="1280416" cy="922001"/>
          </a:xfrm>
          <a:prstGeom prst="rect">
            <a:avLst/>
          </a:prstGeom>
          <a:ln w="12700" cap="flat">
            <a:noFill/>
            <a:miter lim="400000"/>
          </a:ln>
          <a:effectLst/>
        </p:spPr>
      </p:pic>
      <p:sp>
        <p:nvSpPr>
          <p:cNvPr id="8" name="Заголовок 7"/>
          <p:cNvSpPr>
            <a:spLocks noGrp="1"/>
          </p:cNvSpPr>
          <p:nvPr>
            <p:ph type="title"/>
          </p:nvPr>
        </p:nvSpPr>
        <p:spPr/>
        <p:txBody>
          <a:bodyPr/>
          <a:lstStyle/>
          <a:p>
            <a:r>
              <a:rPr lang="en-US" dirty="0" smtClean="0"/>
              <a:t>Common Type System, Common Language Specification</a:t>
            </a:r>
            <a:endParaRPr lang="en-US" dirty="0"/>
          </a:p>
        </p:txBody>
      </p:sp>
    </p:spTree>
    <p:extLst>
      <p:ext uri="{BB962C8B-B14F-4D97-AF65-F5344CB8AC3E}">
        <p14:creationId xmlns:p14="http://schemas.microsoft.com/office/powerpoint/2010/main" val="11431955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Common Type System, Common Language Specification</a:t>
            </a:r>
          </a:p>
        </p:txBody>
      </p:sp>
      <p:pic>
        <p:nvPicPr>
          <p:cNvPr id="4" name="Picture 3"/>
          <p:cNvPicPr>
            <a:picLocks noChangeAspect="1"/>
          </p:cNvPicPr>
          <p:nvPr/>
        </p:nvPicPr>
        <p:blipFill>
          <a:blip r:embed="rId3"/>
          <a:stretch>
            <a:fillRect/>
          </a:stretch>
        </p:blipFill>
        <p:spPr>
          <a:xfrm>
            <a:off x="371616" y="748601"/>
            <a:ext cx="5807692" cy="5133833"/>
          </a:xfrm>
          <a:prstGeom prst="rect">
            <a:avLst/>
          </a:prstGeom>
        </p:spPr>
      </p:pic>
      <p:sp>
        <p:nvSpPr>
          <p:cNvPr id="3" name="Скругленный прямоугольник 2"/>
          <p:cNvSpPr/>
          <p:nvPr/>
        </p:nvSpPr>
        <p:spPr>
          <a:xfrm>
            <a:off x="5554640" y="4585648"/>
            <a:ext cx="3411940" cy="1739517"/>
          </a:xfrm>
          <a:prstGeom prst="roundRect">
            <a:avLst/>
          </a:prstGeom>
          <a:solidFill>
            <a:schemeClr val="accent2">
              <a:lumMod val="5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latin typeface="Calibri" panose="020F0502020204030204" pitchFamily="34" charset="0"/>
              </a:rPr>
              <a:t>Разные языки поддерживают подмножество CLR/CTS и надмножество CLS (возможно,</a:t>
            </a:r>
            <a:r>
              <a:rPr lang="en-US" dirty="0">
                <a:latin typeface="Calibri" panose="020F0502020204030204" pitchFamily="34" charset="0"/>
              </a:rPr>
              <a:t> </a:t>
            </a:r>
            <a:r>
              <a:rPr lang="ru-RU" dirty="0">
                <a:latin typeface="Calibri" panose="020F0502020204030204" pitchFamily="34" charset="0"/>
              </a:rPr>
              <a:t>разные подмножества</a:t>
            </a:r>
            <a:r>
              <a:rPr lang="ru-RU" dirty="0" smtClean="0">
                <a:latin typeface="Calibri" panose="020F0502020204030204" pitchFamily="34" charset="0"/>
              </a:rPr>
              <a:t>)</a:t>
            </a:r>
            <a:endParaRPr lang="ru-RU" dirty="0">
              <a:latin typeface="Calibri" panose="020F0502020204030204" pitchFamily="34" charset="0"/>
            </a:endParaRPr>
          </a:p>
        </p:txBody>
      </p:sp>
    </p:spTree>
    <p:extLst>
      <p:ext uri="{BB962C8B-B14F-4D97-AF65-F5344CB8AC3E}">
        <p14:creationId xmlns:p14="http://schemas.microsoft.com/office/powerpoint/2010/main" val="20831495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pPr lvl="0"/>
            <a:r>
              <a:rPr lang="en-US" dirty="0"/>
              <a:t>Common Type System, Common Language Specification</a:t>
            </a:r>
          </a:p>
        </p:txBody>
      </p:sp>
      <p:pic>
        <p:nvPicPr>
          <p:cNvPr id="4" name="Picture 3"/>
          <p:cNvPicPr>
            <a:picLocks noChangeAspect="1"/>
          </p:cNvPicPr>
          <p:nvPr/>
        </p:nvPicPr>
        <p:blipFill>
          <a:blip r:embed="rId2"/>
          <a:stretch>
            <a:fillRect/>
          </a:stretch>
        </p:blipFill>
        <p:spPr>
          <a:xfrm>
            <a:off x="914400" y="952500"/>
            <a:ext cx="7315200" cy="5461000"/>
          </a:xfrm>
          <a:prstGeom prst="rect">
            <a:avLst/>
          </a:prstGeom>
        </p:spPr>
      </p:pic>
    </p:spTree>
    <p:extLst>
      <p:ext uri="{BB962C8B-B14F-4D97-AF65-F5344CB8AC3E}">
        <p14:creationId xmlns:p14="http://schemas.microsoft.com/office/powerpoint/2010/main" val="1901130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en-US" dirty="0"/>
              <a:t>Common Type System, Common Language Specification</a:t>
            </a:r>
          </a:p>
        </p:txBody>
      </p:sp>
      <p:sp>
        <p:nvSpPr>
          <p:cNvPr id="8" name="Скругленный прямоугольник 7"/>
          <p:cNvSpPr/>
          <p:nvPr/>
        </p:nvSpPr>
        <p:spPr>
          <a:xfrm>
            <a:off x="208696" y="741405"/>
            <a:ext cx="8726607" cy="5357611"/>
          </a:xfrm>
          <a:prstGeom prst="roundRect">
            <a:avLst/>
          </a:prstGeom>
          <a:solidFill>
            <a:schemeClr val="accent2">
              <a:lumMod val="5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marL="511175" indent="-285750" algn="l">
              <a:spcBef>
                <a:spcPts val="300"/>
              </a:spcBef>
              <a:buFont typeface="Arial" panose="020B0604020202020204" pitchFamily="34" charset="0"/>
              <a:buChar char="•"/>
              <a:defRPr sz="1800"/>
            </a:pPr>
            <a:r>
              <a:rPr lang="en-US" dirty="0">
                <a:latin typeface="Calibri" panose="020F0502020204030204" pitchFamily="34" charset="0"/>
              </a:rPr>
              <a:t>Microsoft VB .NET</a:t>
            </a: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Microsoft VC++ .NET</a:t>
            </a: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Microsoft C#</a:t>
            </a: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Microsoft J#</a:t>
            </a: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Microsoft Jscript</a:t>
            </a: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APL</a:t>
            </a: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ASNA Visual RPGRPG.NET</a:t>
            </a: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Fujitsu COBOL</a:t>
            </a: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Micro Focus Cobol </a:t>
            </a:r>
            <a:r>
              <a:rPr lang="en-US" dirty="0" err="1">
                <a:latin typeface="Calibri" panose="020F0502020204030204" pitchFamily="34" charset="0"/>
              </a:rPr>
              <a:t>NetExpress</a:t>
            </a:r>
            <a:endParaRPr lang="en-US" dirty="0">
              <a:latin typeface="Calibri" panose="020F0502020204030204" pitchFamily="34" charset="0"/>
            </a:endParaRP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F# (a mixed functional/imperative language based on </a:t>
            </a:r>
            <a:r>
              <a:rPr lang="en-US" dirty="0" err="1">
                <a:latin typeface="Calibri" panose="020F0502020204030204" pitchFamily="34" charset="0"/>
              </a:rPr>
              <a:t>Caml</a:t>
            </a:r>
            <a:r>
              <a:rPr lang="en-US" dirty="0">
                <a:latin typeface="Calibri" panose="020F0502020204030204" pitchFamily="34" charset="0"/>
              </a:rPr>
              <a:t> from Microsoft Research)</a:t>
            </a: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Eiffel</a:t>
            </a: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Delta Forth</a:t>
            </a:r>
          </a:p>
          <a:p>
            <a:pPr marL="511175" indent="-285750" algn="l">
              <a:spcBef>
                <a:spcPts val="300"/>
              </a:spcBef>
              <a:buFont typeface="Arial" panose="020B0604020202020204" pitchFamily="34" charset="0"/>
              <a:buChar char="•"/>
              <a:defRPr sz="1800"/>
            </a:pPr>
            <a:r>
              <a:rPr lang="en-US" dirty="0" err="1">
                <a:latin typeface="Calibri" panose="020F0502020204030204" pitchFamily="34" charset="0"/>
              </a:rPr>
              <a:t>Lahey</a:t>
            </a:r>
            <a:r>
              <a:rPr lang="en-US" dirty="0">
                <a:latin typeface="Calibri" panose="020F0502020204030204" pitchFamily="34" charset="0"/>
              </a:rPr>
              <a:t>/Fujitsu Fortran for .NET</a:t>
            </a:r>
          </a:p>
          <a:p>
            <a:pPr marL="511175" indent="-285750" algn="l">
              <a:spcBef>
                <a:spcPts val="300"/>
              </a:spcBef>
              <a:buFont typeface="Arial" panose="020B0604020202020204" pitchFamily="34" charset="0"/>
              <a:buChar char="•"/>
              <a:defRPr sz="1800"/>
            </a:pPr>
            <a:r>
              <a:rPr lang="en-US" dirty="0">
                <a:latin typeface="Calibri" panose="020F0502020204030204" pitchFamily="34" charset="0"/>
              </a:rPr>
              <a:t>Glasgow Haskell …</a:t>
            </a:r>
          </a:p>
        </p:txBody>
      </p:sp>
    </p:spTree>
    <p:extLst>
      <p:ext uri="{BB962C8B-B14F-4D97-AF65-F5344CB8AC3E}">
        <p14:creationId xmlns:p14="http://schemas.microsoft.com/office/powerpoint/2010/main" val="440413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Основные компоненты CLR</a:t>
            </a:r>
            <a:endParaRPr lang="en-US" dirty="0"/>
          </a:p>
        </p:txBody>
      </p:sp>
      <p:grpSp>
        <p:nvGrpSpPr>
          <p:cNvPr id="14" name="Group 13"/>
          <p:cNvGrpSpPr/>
          <p:nvPr/>
        </p:nvGrpSpPr>
        <p:grpSpPr>
          <a:xfrm>
            <a:off x="313253" y="752932"/>
            <a:ext cx="8595220" cy="5359334"/>
            <a:chOff x="313253" y="752932"/>
            <a:chExt cx="8595220" cy="5359334"/>
          </a:xfrm>
        </p:grpSpPr>
        <p:sp>
          <p:nvSpPr>
            <p:cNvPr id="3" name="Cube 2"/>
            <p:cNvSpPr/>
            <p:nvPr/>
          </p:nvSpPr>
          <p:spPr>
            <a:xfrm>
              <a:off x="313253" y="752932"/>
              <a:ext cx="8595220" cy="710827"/>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smtClean="0">
                  <a:solidFill>
                    <a:schemeClr val="bg1"/>
                  </a:solidFill>
                  <a:latin typeface="Consolas" charset="0"/>
                  <a:ea typeface="Consolas" charset="0"/>
                  <a:cs typeface="Consolas" charset="0"/>
                </a:rPr>
                <a:t>Base Class Library Support</a:t>
              </a:r>
              <a:endParaRPr lang="en-US" sz="1600" dirty="0">
                <a:solidFill>
                  <a:schemeClr val="bg1"/>
                </a:solidFill>
                <a:latin typeface="Consolas" charset="0"/>
                <a:ea typeface="Consolas" charset="0"/>
                <a:cs typeface="Consolas" charset="0"/>
              </a:endParaRPr>
            </a:p>
          </p:txBody>
        </p:sp>
        <p:sp>
          <p:nvSpPr>
            <p:cNvPr id="4" name="Cube 3"/>
            <p:cNvSpPr/>
            <p:nvPr/>
          </p:nvSpPr>
          <p:spPr>
            <a:xfrm>
              <a:off x="313253" y="1591366"/>
              <a:ext cx="4314165" cy="710827"/>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smtClean="0">
                  <a:solidFill>
                    <a:schemeClr val="bg1"/>
                  </a:solidFill>
                  <a:latin typeface="Consolas" charset="0"/>
                  <a:ea typeface="Consolas" charset="0"/>
                  <a:cs typeface="Consolas" charset="0"/>
                </a:rPr>
                <a:t>Thread Support</a:t>
              </a:r>
              <a:endParaRPr lang="en-US" sz="1600" dirty="0">
                <a:solidFill>
                  <a:schemeClr val="bg1"/>
                </a:solidFill>
                <a:latin typeface="Consolas" charset="0"/>
                <a:ea typeface="Consolas" charset="0"/>
                <a:cs typeface="Consolas" charset="0"/>
              </a:endParaRPr>
            </a:p>
          </p:txBody>
        </p:sp>
        <p:sp>
          <p:nvSpPr>
            <p:cNvPr id="5" name="Cube 4"/>
            <p:cNvSpPr/>
            <p:nvPr/>
          </p:nvSpPr>
          <p:spPr>
            <a:xfrm>
              <a:off x="4594308" y="1591366"/>
              <a:ext cx="4314165" cy="710827"/>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smtClean="0">
                  <a:solidFill>
                    <a:schemeClr val="bg1"/>
                  </a:solidFill>
                  <a:latin typeface="Consolas" charset="0"/>
                  <a:ea typeface="Consolas" charset="0"/>
                  <a:cs typeface="Consolas" charset="0"/>
                </a:rPr>
                <a:t>COM </a:t>
              </a:r>
              <a:r>
                <a:rPr lang="en-US" sz="1600" dirty="0" err="1" smtClean="0">
                  <a:solidFill>
                    <a:schemeClr val="bg1"/>
                  </a:solidFill>
                  <a:latin typeface="Consolas" charset="0"/>
                  <a:ea typeface="Consolas" charset="0"/>
                  <a:cs typeface="Consolas" charset="0"/>
                </a:rPr>
                <a:t>Marshaler</a:t>
              </a:r>
              <a:endParaRPr lang="en-US" sz="1600" dirty="0">
                <a:solidFill>
                  <a:schemeClr val="bg1"/>
                </a:solidFill>
                <a:latin typeface="Consolas" charset="0"/>
                <a:ea typeface="Consolas" charset="0"/>
                <a:cs typeface="Consolas" charset="0"/>
              </a:endParaRPr>
            </a:p>
          </p:txBody>
        </p:sp>
        <p:sp>
          <p:nvSpPr>
            <p:cNvPr id="6" name="Cube 5"/>
            <p:cNvSpPr/>
            <p:nvPr/>
          </p:nvSpPr>
          <p:spPr>
            <a:xfrm>
              <a:off x="313253" y="2470896"/>
              <a:ext cx="4314165" cy="710827"/>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smtClean="0">
                  <a:solidFill>
                    <a:schemeClr val="bg1"/>
                  </a:solidFill>
                  <a:latin typeface="Consolas" charset="0"/>
                  <a:ea typeface="Consolas" charset="0"/>
                  <a:cs typeface="Consolas" charset="0"/>
                </a:rPr>
                <a:t>Type Checker</a:t>
              </a:r>
              <a:endParaRPr lang="en-US" sz="1600" dirty="0">
                <a:solidFill>
                  <a:schemeClr val="bg1"/>
                </a:solidFill>
                <a:latin typeface="Consolas" charset="0"/>
                <a:ea typeface="Consolas" charset="0"/>
                <a:cs typeface="Consolas" charset="0"/>
              </a:endParaRPr>
            </a:p>
          </p:txBody>
        </p:sp>
        <p:sp>
          <p:nvSpPr>
            <p:cNvPr id="7" name="Cube 6"/>
            <p:cNvSpPr/>
            <p:nvPr/>
          </p:nvSpPr>
          <p:spPr>
            <a:xfrm>
              <a:off x="4594308" y="2470896"/>
              <a:ext cx="4314165" cy="710827"/>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smtClean="0">
                  <a:solidFill>
                    <a:schemeClr val="bg1"/>
                  </a:solidFill>
                  <a:latin typeface="Consolas" charset="0"/>
                  <a:ea typeface="Consolas" charset="0"/>
                  <a:cs typeface="Consolas" charset="0"/>
                </a:rPr>
                <a:t>Exception Manager</a:t>
              </a:r>
              <a:endParaRPr lang="en-US" sz="1600" dirty="0">
                <a:solidFill>
                  <a:schemeClr val="bg1"/>
                </a:solidFill>
                <a:latin typeface="Consolas" charset="0"/>
                <a:ea typeface="Consolas" charset="0"/>
                <a:cs typeface="Consolas" charset="0"/>
              </a:endParaRPr>
            </a:p>
          </p:txBody>
        </p:sp>
        <p:sp>
          <p:nvSpPr>
            <p:cNvPr id="8" name="Cube 7"/>
            <p:cNvSpPr/>
            <p:nvPr/>
          </p:nvSpPr>
          <p:spPr>
            <a:xfrm>
              <a:off x="313253" y="3339488"/>
              <a:ext cx="4314165" cy="710827"/>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smtClean="0">
                  <a:solidFill>
                    <a:schemeClr val="bg1"/>
                  </a:solidFill>
                  <a:latin typeface="Consolas" charset="0"/>
                  <a:ea typeface="Consolas" charset="0"/>
                  <a:cs typeface="Consolas" charset="0"/>
                </a:rPr>
                <a:t>Security Engine</a:t>
              </a:r>
              <a:endParaRPr lang="en-US" sz="1600" dirty="0">
                <a:solidFill>
                  <a:schemeClr val="bg1"/>
                </a:solidFill>
                <a:latin typeface="Consolas" charset="0"/>
                <a:ea typeface="Consolas" charset="0"/>
                <a:cs typeface="Consolas" charset="0"/>
              </a:endParaRPr>
            </a:p>
          </p:txBody>
        </p:sp>
        <p:sp>
          <p:nvSpPr>
            <p:cNvPr id="9" name="Cube 8"/>
            <p:cNvSpPr/>
            <p:nvPr/>
          </p:nvSpPr>
          <p:spPr>
            <a:xfrm>
              <a:off x="4594308" y="3339488"/>
              <a:ext cx="4314165" cy="710827"/>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err="1" smtClean="0">
                  <a:solidFill>
                    <a:schemeClr val="bg1"/>
                  </a:solidFill>
                  <a:latin typeface="Consolas" charset="0"/>
                  <a:ea typeface="Consolas" charset="0"/>
                  <a:cs typeface="Consolas" charset="0"/>
                </a:rPr>
                <a:t>Bebug</a:t>
              </a:r>
              <a:r>
                <a:rPr lang="en-US" sz="1600" dirty="0" smtClean="0">
                  <a:solidFill>
                    <a:schemeClr val="bg1"/>
                  </a:solidFill>
                  <a:latin typeface="Consolas" charset="0"/>
                  <a:ea typeface="Consolas" charset="0"/>
                  <a:cs typeface="Consolas" charset="0"/>
                </a:rPr>
                <a:t> Engine</a:t>
              </a:r>
              <a:endParaRPr lang="en-US" sz="1600" dirty="0">
                <a:solidFill>
                  <a:schemeClr val="bg1"/>
                </a:solidFill>
                <a:latin typeface="Consolas" charset="0"/>
                <a:ea typeface="Consolas" charset="0"/>
                <a:cs typeface="Consolas" charset="0"/>
              </a:endParaRPr>
            </a:p>
          </p:txBody>
        </p:sp>
        <p:sp>
          <p:nvSpPr>
            <p:cNvPr id="10" name="Cube 9"/>
            <p:cNvSpPr/>
            <p:nvPr/>
          </p:nvSpPr>
          <p:spPr>
            <a:xfrm>
              <a:off x="313253" y="4135497"/>
              <a:ext cx="2657737" cy="1180760"/>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smtClean="0">
                  <a:solidFill>
                    <a:schemeClr val="bg1"/>
                  </a:solidFill>
                  <a:latin typeface="Consolas" charset="0"/>
                  <a:ea typeface="Consolas" charset="0"/>
                  <a:cs typeface="Consolas" charset="0"/>
                </a:rPr>
                <a:t>MSIL to Native </a:t>
              </a:r>
            </a:p>
            <a:p>
              <a:pPr marL="0" marR="0" indent="0" algn="ctr" defTabSz="914400" rtl="0" fontAlgn="auto" latinLnBrk="1" hangingPunct="0">
                <a:lnSpc>
                  <a:spcPct val="100000"/>
                </a:lnSpc>
                <a:spcBef>
                  <a:spcPts val="0"/>
                </a:spcBef>
                <a:spcAft>
                  <a:spcPts val="0"/>
                </a:spcAft>
                <a:buClrTx/>
                <a:buSzTx/>
                <a:buFontTx/>
                <a:buNone/>
                <a:tabLst/>
              </a:pPr>
              <a:r>
                <a:rPr lang="en-US" sz="1600" dirty="0" smtClean="0">
                  <a:solidFill>
                    <a:schemeClr val="bg1"/>
                  </a:solidFill>
                  <a:latin typeface="Consolas" charset="0"/>
                  <a:ea typeface="Consolas" charset="0"/>
                  <a:cs typeface="Consolas" charset="0"/>
                </a:rPr>
                <a:t>Compilers</a:t>
              </a:r>
              <a:endParaRPr lang="en-US" sz="1600" dirty="0">
                <a:solidFill>
                  <a:schemeClr val="bg1"/>
                </a:solidFill>
                <a:latin typeface="Consolas" charset="0"/>
                <a:ea typeface="Consolas" charset="0"/>
                <a:cs typeface="Consolas" charset="0"/>
              </a:endParaRPr>
            </a:p>
          </p:txBody>
        </p:sp>
        <p:sp>
          <p:nvSpPr>
            <p:cNvPr id="11" name="Cube 10"/>
            <p:cNvSpPr/>
            <p:nvPr/>
          </p:nvSpPr>
          <p:spPr>
            <a:xfrm>
              <a:off x="3114829" y="4135497"/>
              <a:ext cx="2854455" cy="1180760"/>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smtClean="0">
                  <a:solidFill>
                    <a:schemeClr val="bg1"/>
                  </a:solidFill>
                  <a:latin typeface="Consolas" charset="0"/>
                  <a:ea typeface="Consolas" charset="0"/>
                  <a:cs typeface="Consolas" charset="0"/>
                </a:rPr>
                <a:t>Code Manager</a:t>
              </a:r>
              <a:endParaRPr lang="en-US" sz="1600" dirty="0">
                <a:solidFill>
                  <a:schemeClr val="bg1"/>
                </a:solidFill>
                <a:latin typeface="Consolas" charset="0"/>
                <a:ea typeface="Consolas" charset="0"/>
                <a:cs typeface="Consolas" charset="0"/>
              </a:endParaRPr>
            </a:p>
          </p:txBody>
        </p:sp>
        <p:sp>
          <p:nvSpPr>
            <p:cNvPr id="12" name="Cube 11"/>
            <p:cNvSpPr/>
            <p:nvPr/>
          </p:nvSpPr>
          <p:spPr>
            <a:xfrm>
              <a:off x="6113123" y="4135497"/>
              <a:ext cx="2795349" cy="1180760"/>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smtClean="0">
                  <a:solidFill>
                    <a:schemeClr val="bg1"/>
                  </a:solidFill>
                  <a:latin typeface="Consolas" charset="0"/>
                  <a:ea typeface="Consolas" charset="0"/>
                  <a:cs typeface="Consolas" charset="0"/>
                </a:rPr>
                <a:t>Garbage Collector</a:t>
              </a:r>
              <a:endParaRPr lang="en-US" sz="1600" dirty="0">
                <a:solidFill>
                  <a:schemeClr val="bg1"/>
                </a:solidFill>
                <a:latin typeface="Consolas" charset="0"/>
                <a:ea typeface="Consolas" charset="0"/>
                <a:cs typeface="Consolas" charset="0"/>
              </a:endParaRPr>
            </a:p>
          </p:txBody>
        </p:sp>
        <p:sp>
          <p:nvSpPr>
            <p:cNvPr id="13" name="Cube 12"/>
            <p:cNvSpPr/>
            <p:nvPr/>
          </p:nvSpPr>
          <p:spPr>
            <a:xfrm>
              <a:off x="313253" y="5401439"/>
              <a:ext cx="8595220" cy="710827"/>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smtClean="0">
                  <a:solidFill>
                    <a:schemeClr val="bg1"/>
                  </a:solidFill>
                  <a:latin typeface="Consolas" charset="0"/>
                  <a:ea typeface="Consolas" charset="0"/>
                  <a:cs typeface="Consolas" charset="0"/>
                </a:rPr>
                <a:t>Class Loader</a:t>
              </a:r>
              <a:endParaRPr lang="en-US" sz="1600" dirty="0">
                <a:solidFill>
                  <a:schemeClr val="bg1"/>
                </a:solidFill>
                <a:latin typeface="Consolas" charset="0"/>
                <a:ea typeface="Consolas" charset="0"/>
                <a:cs typeface="Consolas" charset="0"/>
              </a:endParaRPr>
            </a:p>
          </p:txBody>
        </p:sp>
      </p:grpSp>
    </p:spTree>
    <p:extLst>
      <p:ext uri="{BB962C8B-B14F-4D97-AF65-F5344CB8AC3E}">
        <p14:creationId xmlns:p14="http://schemas.microsoft.com/office/powerpoint/2010/main" val="55291025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2"/>
          <p:cNvSpPr>
            <a:spLocks noGrp="1"/>
          </p:cNvSpPr>
          <p:nvPr>
            <p:ph type="title"/>
          </p:nvPr>
        </p:nvSpPr>
        <p:spPr>
          <a:xfrm>
            <a:off x="0" y="0"/>
            <a:ext cx="9144000" cy="578825"/>
          </a:xfrm>
        </p:spPr>
        <p:txBody>
          <a:bodyPr/>
          <a:lstStyle/>
          <a:p>
            <a:r>
              <a:rPr lang="ru-RU" dirty="0" smtClean="0"/>
              <a:t>Язык </a:t>
            </a:r>
            <a:r>
              <a:rPr lang="en-US" dirty="0" smtClean="0"/>
              <a:t>C#</a:t>
            </a:r>
            <a:endParaRPr lang="en-US" dirty="0"/>
          </a:p>
        </p:txBody>
      </p:sp>
      <p:sp>
        <p:nvSpPr>
          <p:cNvPr id="6" name="Скругленный прямоугольник 5"/>
          <p:cNvSpPr/>
          <p:nvPr/>
        </p:nvSpPr>
        <p:spPr>
          <a:xfrm>
            <a:off x="208696" y="914399"/>
            <a:ext cx="8744863" cy="1351129"/>
          </a:xfrm>
          <a:prstGeom prst="roundRect">
            <a:avLst/>
          </a:prstGeom>
          <a:solidFill>
            <a:schemeClr val="accent2">
              <a:lumMod val="5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just"/>
            <a:r>
              <a:rPr lang="ru-RU">
                <a:latin typeface="Calibri" panose="020F0502020204030204" pitchFamily="34" charset="0"/>
              </a:rPr>
              <a:t>C# представляет собой  унифицированный, безопасный к типам, объектно-ориентированный язык, не зависящий от платформы, но написанный для эффективной работы с платформой  .NET Framework</a:t>
            </a:r>
            <a:endParaRPr lang="en-US" dirty="0">
              <a:latin typeface="Calibri" panose="020F0502020204030204" pitchFamily="34" charset="0"/>
            </a:endParaRPr>
          </a:p>
        </p:txBody>
      </p:sp>
      <p:sp>
        <p:nvSpPr>
          <p:cNvPr id="7" name="Скругленный прямоугольник 6"/>
          <p:cNvSpPr/>
          <p:nvPr/>
        </p:nvSpPr>
        <p:spPr>
          <a:xfrm>
            <a:off x="208696" y="2417928"/>
            <a:ext cx="8726607" cy="2836460"/>
          </a:xfrm>
          <a:prstGeom prst="roundRect">
            <a:avLst/>
          </a:prstGeom>
          <a:solidFill>
            <a:schemeClr val="accent2">
              <a:lumMod val="5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spcBef>
                <a:spcPts val="300"/>
              </a:spcBef>
            </a:pPr>
            <a:r>
              <a:rPr lang="ru-RU" b="1" dirty="0">
                <a:latin typeface="Calibri" panose="020F0502020204030204" pitchFamily="34" charset="0"/>
              </a:rPr>
              <a:t>Основные особенности языка</a:t>
            </a:r>
          </a:p>
          <a:p>
            <a:pPr marL="304800" lvl="0" indent="-304800">
              <a:spcBef>
                <a:spcPts val="300"/>
              </a:spcBef>
              <a:buSzPct val="100000"/>
              <a:buAutoNum type="arabicPeriod"/>
            </a:pPr>
            <a:r>
              <a:rPr lang="ru-RU" dirty="0">
                <a:latin typeface="Calibri" panose="020F0502020204030204" pitchFamily="34" charset="0"/>
              </a:rPr>
              <a:t>Объектная </a:t>
            </a:r>
            <a:r>
              <a:rPr lang="ru-RU" dirty="0" smtClean="0">
                <a:latin typeface="Calibri" panose="020F0502020204030204" pitchFamily="34" charset="0"/>
              </a:rPr>
              <a:t>ориентация, унифицированная </a:t>
            </a:r>
            <a:r>
              <a:rPr lang="ru-RU" dirty="0">
                <a:latin typeface="Calibri" panose="020F0502020204030204" pitchFamily="34" charset="0"/>
              </a:rPr>
              <a:t>и расширенная (формальные синтаксические конструкции для классов, интерфейсов, структур, перечислений и делегатов) система типов; свойства, события</a:t>
            </a:r>
          </a:p>
          <a:p>
            <a:pPr marL="304800" lvl="0" indent="-304800">
              <a:spcBef>
                <a:spcPts val="300"/>
              </a:spcBef>
              <a:buSzPct val="100000"/>
              <a:buAutoNum type="arabicPeriod"/>
            </a:pPr>
            <a:r>
              <a:rPr lang="ru-RU" dirty="0">
                <a:latin typeface="Calibri" panose="020F0502020204030204" pitchFamily="34" charset="0"/>
              </a:rPr>
              <a:t>Безопасность в отношении типов, поддержка статической типизации</a:t>
            </a:r>
          </a:p>
          <a:p>
            <a:pPr marL="304800" lvl="0" indent="-304800">
              <a:spcBef>
                <a:spcPts val="300"/>
              </a:spcBef>
              <a:buSzPct val="100000"/>
              <a:buAutoNum type="arabicPeriod"/>
            </a:pPr>
            <a:r>
              <a:rPr lang="ru-RU" dirty="0">
                <a:latin typeface="Calibri" panose="020F0502020204030204" pitchFamily="34" charset="0"/>
              </a:rPr>
              <a:t>Управление памятью</a:t>
            </a:r>
          </a:p>
          <a:p>
            <a:pPr marL="304800" lvl="0" indent="-304800">
              <a:spcBef>
                <a:spcPts val="300"/>
              </a:spcBef>
              <a:buSzPct val="100000"/>
              <a:buAutoNum type="arabicPeriod"/>
            </a:pPr>
            <a:r>
              <a:rPr lang="ru-RU" dirty="0">
                <a:latin typeface="Calibri" panose="020F0502020204030204" pitchFamily="34" charset="0"/>
              </a:rPr>
              <a:t>Поддержка платформ</a:t>
            </a:r>
          </a:p>
        </p:txBody>
      </p:sp>
    </p:spTree>
    <p:extLst>
      <p:ext uri="{BB962C8B-B14F-4D97-AF65-F5344CB8AC3E}">
        <p14:creationId xmlns:p14="http://schemas.microsoft.com/office/powerpoint/2010/main" val="93737016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p:txBody>
          <a:bodyPr/>
          <a:lstStyle/>
          <a:p>
            <a:r>
              <a:rPr lang="ru-RU" dirty="0"/>
              <a:t>Эволюция </a:t>
            </a:r>
            <a:r>
              <a:rPr lang="en-US" dirty="0"/>
              <a:t>C#,  CLR </a:t>
            </a:r>
            <a:r>
              <a:rPr lang="ru-RU" dirty="0"/>
              <a:t>и .</a:t>
            </a:r>
            <a:r>
              <a:rPr lang="en-US" dirty="0"/>
              <a:t>NET </a:t>
            </a:r>
            <a:r>
              <a:rPr lang="en-US" dirty="0" smtClean="0"/>
              <a:t>Framework</a:t>
            </a:r>
            <a:endParaRPr lang="en-US" dirty="0"/>
          </a:p>
        </p:txBody>
      </p:sp>
      <p:sp>
        <p:nvSpPr>
          <p:cNvPr id="92" name="Shape 92"/>
          <p:cNvSpPr>
            <a:spLocks noGrp="1"/>
          </p:cNvSpPr>
          <p:nvPr>
            <p:ph type="sldNum" sz="quarter" idx="4294967295"/>
          </p:nvPr>
        </p:nvSpPr>
        <p:spPr>
          <a:xfrm>
            <a:off x="7010400" y="6172200"/>
            <a:ext cx="2133600" cy="368300"/>
          </a:xfrm>
          <a:prstGeom prst="rect">
            <a:avLst/>
          </a:prstGeom>
          <a:extLst>
            <a:ext uri="{C572A759-6A51-4108-AA02-DFA0A04FC94B}">
              <ma14:wrappingTextBoxFlag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41</a:t>
            </a:fld>
            <a:endParaRPr sz="1200" b="1">
              <a:solidFill>
                <a:srgbClr val="21438F"/>
              </a:solidFill>
            </a:endParaRPr>
          </a:p>
        </p:txBody>
      </p:sp>
      <p:graphicFrame>
        <p:nvGraphicFramePr>
          <p:cNvPr id="93" name="Table 93"/>
          <p:cNvGraphicFramePr/>
          <p:nvPr>
            <p:extLst/>
          </p:nvPr>
        </p:nvGraphicFramePr>
        <p:xfrm>
          <a:off x="291307" y="1140460"/>
          <a:ext cx="8597900" cy="3233904"/>
        </p:xfrm>
        <a:graphic>
          <a:graphicData uri="http://schemas.openxmlformats.org/drawingml/2006/table">
            <a:tbl>
              <a:tblPr firstRow="1">
                <a:tableStyleId>{8799B23B-EC83-4686-B30A-512413B5E67A}</a:tableStyleId>
              </a:tblPr>
              <a:tblGrid>
                <a:gridCol w="2739154">
                  <a:extLst>
                    <a:ext uri="{9D8B030D-6E8A-4147-A177-3AD203B41FA5}">
                      <a16:colId xmlns:a16="http://schemas.microsoft.com/office/drawing/2014/main" xmlns="" val="20000"/>
                    </a:ext>
                  </a:extLst>
                </a:gridCol>
                <a:gridCol w="2739154">
                  <a:extLst>
                    <a:ext uri="{9D8B030D-6E8A-4147-A177-3AD203B41FA5}">
                      <a16:colId xmlns:a16="http://schemas.microsoft.com/office/drawing/2014/main" xmlns="" val="20001"/>
                    </a:ext>
                  </a:extLst>
                </a:gridCol>
                <a:gridCol w="3119592">
                  <a:extLst>
                    <a:ext uri="{9D8B030D-6E8A-4147-A177-3AD203B41FA5}">
                      <a16:colId xmlns:a16="http://schemas.microsoft.com/office/drawing/2014/main" xmlns="" val="20002"/>
                    </a:ext>
                  </a:extLst>
                </a:gridCol>
              </a:tblGrid>
              <a:tr h="404238">
                <a:tc>
                  <a:txBody>
                    <a:bodyPr/>
                    <a:lstStyle/>
                    <a:p>
                      <a:pPr lvl="0" algn="ctr">
                        <a:defRPr sz="1800" b="0" i="0">
                          <a:solidFill>
                            <a:srgbClr val="000000"/>
                          </a:solidFill>
                        </a:defRPr>
                      </a:pPr>
                      <a:r>
                        <a:rPr>
                          <a:solidFill>
                            <a:schemeClr val="bg1"/>
                          </a:solidFill>
                          <a:latin typeface="Calibri" panose="020F0502020204030204" pitchFamily="34" charset="0"/>
                        </a:rPr>
                        <a:t>Версия C# </a:t>
                      </a:r>
                      <a:endParaRPr b="1">
                        <a:solidFill>
                          <a:schemeClr val="bg1"/>
                        </a:solidFill>
                        <a:latin typeface="Calibri" panose="020F0502020204030204" pitchFamily="34" charset="0"/>
                      </a:endParaRPr>
                    </a:p>
                  </a:txBody>
                  <a:tcPr marL="63500" marR="63500" marT="63500" marB="63500" horzOverflow="overflow">
                    <a:solidFill>
                      <a:schemeClr val="accent2">
                        <a:lumMod val="50000"/>
                      </a:schemeClr>
                    </a:solidFill>
                  </a:tcPr>
                </a:tc>
                <a:tc>
                  <a:txBody>
                    <a:bodyPr/>
                    <a:lstStyle/>
                    <a:p>
                      <a:pPr lvl="0" algn="ctr">
                        <a:defRPr sz="1800" b="0" i="0">
                          <a:solidFill>
                            <a:srgbClr val="000000"/>
                          </a:solidFill>
                        </a:defRPr>
                      </a:pPr>
                      <a:r>
                        <a:rPr dirty="0" err="1">
                          <a:solidFill>
                            <a:schemeClr val="bg1"/>
                          </a:solidFill>
                          <a:latin typeface="Calibri" panose="020F0502020204030204" pitchFamily="34" charset="0"/>
                        </a:rPr>
                        <a:t>Версия</a:t>
                      </a:r>
                      <a:r>
                        <a:rPr dirty="0">
                          <a:solidFill>
                            <a:schemeClr val="bg1"/>
                          </a:solidFill>
                          <a:latin typeface="Calibri" panose="020F0502020204030204" pitchFamily="34" charset="0"/>
                        </a:rPr>
                        <a:t> CLR</a:t>
                      </a:r>
                      <a:endParaRPr b="1" dirty="0">
                        <a:solidFill>
                          <a:schemeClr val="bg1"/>
                        </a:solidFill>
                        <a:latin typeface="Calibri" panose="020F0502020204030204" pitchFamily="34" charset="0"/>
                      </a:endParaRPr>
                    </a:p>
                  </a:txBody>
                  <a:tcPr marL="63500" marR="63500" marT="63500" marB="63500" horzOverflow="overflow">
                    <a:solidFill>
                      <a:schemeClr val="accent2">
                        <a:lumMod val="50000"/>
                      </a:schemeClr>
                    </a:solidFill>
                  </a:tcPr>
                </a:tc>
                <a:tc>
                  <a:txBody>
                    <a:bodyPr/>
                    <a:lstStyle/>
                    <a:p>
                      <a:pPr lvl="0" algn="ctr">
                        <a:defRPr sz="1800" b="0" i="0">
                          <a:solidFill>
                            <a:srgbClr val="000000"/>
                          </a:solidFill>
                        </a:defRPr>
                      </a:pPr>
                      <a:r>
                        <a:rPr dirty="0" err="1">
                          <a:solidFill>
                            <a:schemeClr val="bg1"/>
                          </a:solidFill>
                          <a:latin typeface="Calibri" panose="020F0502020204030204" pitchFamily="34" charset="0"/>
                        </a:rPr>
                        <a:t>Версия</a:t>
                      </a:r>
                      <a:r>
                        <a:rPr dirty="0">
                          <a:solidFill>
                            <a:schemeClr val="bg1"/>
                          </a:solidFill>
                          <a:latin typeface="Calibri" panose="020F0502020204030204" pitchFamily="34" charset="0"/>
                        </a:rPr>
                        <a:t> Framework</a:t>
                      </a:r>
                      <a:endParaRPr b="1" dirty="0">
                        <a:solidFill>
                          <a:schemeClr val="bg1"/>
                        </a:solidFill>
                        <a:latin typeface="Calibri" panose="020F0502020204030204" pitchFamily="34" charset="0"/>
                      </a:endParaRPr>
                    </a:p>
                  </a:txBody>
                  <a:tcPr marL="63500" marR="63500" marT="63500" marB="63500" horzOverflow="overflow">
                    <a:solidFill>
                      <a:schemeClr val="accent2">
                        <a:lumMod val="50000"/>
                      </a:schemeClr>
                    </a:solidFill>
                  </a:tcPr>
                </a:tc>
                <a:extLst>
                  <a:ext uri="{0D108BD9-81ED-4DB2-BD59-A6C34878D82A}">
                    <a16:rowId xmlns:a16="http://schemas.microsoft.com/office/drawing/2014/main" xmlns="" val="10000"/>
                  </a:ext>
                </a:extLst>
              </a:tr>
              <a:tr h="404238">
                <a:tc>
                  <a:txBody>
                    <a:bodyPr/>
                    <a:lstStyle/>
                    <a:p>
                      <a:pPr lvl="0" algn="ctr">
                        <a:defRPr sz="1800" b="0" i="0"/>
                      </a:pPr>
                      <a:r>
                        <a:rPr>
                          <a:latin typeface="Calibri" panose="020F0502020204030204" pitchFamily="34" charset="0"/>
                        </a:rPr>
                        <a:t>1.0</a:t>
                      </a:r>
                    </a:p>
                  </a:txBody>
                  <a:tcPr marL="63500" marR="63500" marT="63500" marB="63500" horzOverflow="overflow"/>
                </a:tc>
                <a:tc>
                  <a:txBody>
                    <a:bodyPr/>
                    <a:lstStyle/>
                    <a:p>
                      <a:pPr lvl="0" algn="ctr">
                        <a:defRPr sz="1800" b="0" i="0"/>
                      </a:pPr>
                      <a:r>
                        <a:rPr>
                          <a:latin typeface="Calibri" panose="020F0502020204030204" pitchFamily="34" charset="0"/>
                        </a:rPr>
                        <a:t>1.0</a:t>
                      </a:r>
                    </a:p>
                  </a:txBody>
                  <a:tcPr marL="63500" marR="63500" marT="63500" marB="63500" horzOverflow="overflow"/>
                </a:tc>
                <a:tc>
                  <a:txBody>
                    <a:bodyPr/>
                    <a:lstStyle/>
                    <a:p>
                      <a:pPr lvl="0" algn="ctr">
                        <a:defRPr sz="1800" b="0" i="0"/>
                      </a:pPr>
                      <a:r>
                        <a:rPr dirty="0">
                          <a:latin typeface="Calibri" panose="020F0502020204030204" pitchFamily="34" charset="0"/>
                        </a:rPr>
                        <a:t>1.0</a:t>
                      </a:r>
                    </a:p>
                  </a:txBody>
                  <a:tcPr marL="63500" marR="63500" marT="63500" marB="63500" horzOverflow="overflow"/>
                </a:tc>
                <a:extLst>
                  <a:ext uri="{0D108BD9-81ED-4DB2-BD59-A6C34878D82A}">
                    <a16:rowId xmlns:a16="http://schemas.microsoft.com/office/drawing/2014/main" xmlns="" val="10001"/>
                  </a:ext>
                </a:extLst>
              </a:tr>
              <a:tr h="404238">
                <a:tc>
                  <a:txBody>
                    <a:bodyPr/>
                    <a:lstStyle/>
                    <a:p>
                      <a:pPr lvl="0" algn="ctr">
                        <a:defRPr sz="1800" b="0" i="0"/>
                      </a:pPr>
                      <a:r>
                        <a:rPr>
                          <a:latin typeface="Calibri" panose="020F0502020204030204" pitchFamily="34" charset="0"/>
                        </a:rPr>
                        <a:t>1.2</a:t>
                      </a:r>
                    </a:p>
                  </a:txBody>
                  <a:tcPr marL="63500" marR="63500" marT="63500" marB="63500" horzOverflow="overflow"/>
                </a:tc>
                <a:tc>
                  <a:txBody>
                    <a:bodyPr/>
                    <a:lstStyle/>
                    <a:p>
                      <a:pPr lvl="0" algn="ctr">
                        <a:defRPr sz="1800" b="0" i="0"/>
                      </a:pPr>
                      <a:r>
                        <a:rPr>
                          <a:latin typeface="Calibri" panose="020F0502020204030204" pitchFamily="34" charset="0"/>
                        </a:rPr>
                        <a:t>1.1</a:t>
                      </a:r>
                    </a:p>
                  </a:txBody>
                  <a:tcPr marL="63500" marR="63500" marT="63500" marB="63500" horzOverflow="overflow"/>
                </a:tc>
                <a:tc>
                  <a:txBody>
                    <a:bodyPr/>
                    <a:lstStyle/>
                    <a:p>
                      <a:pPr lvl="0" algn="ctr">
                        <a:defRPr sz="1800" b="0" i="0"/>
                      </a:pPr>
                      <a:r>
                        <a:rPr dirty="0">
                          <a:latin typeface="Calibri" panose="020F0502020204030204" pitchFamily="34" charset="0"/>
                        </a:rPr>
                        <a:t>1.1</a:t>
                      </a:r>
                    </a:p>
                  </a:txBody>
                  <a:tcPr marL="63500" marR="63500" marT="63500" marB="63500" horzOverflow="overflow"/>
                </a:tc>
                <a:extLst>
                  <a:ext uri="{0D108BD9-81ED-4DB2-BD59-A6C34878D82A}">
                    <a16:rowId xmlns:a16="http://schemas.microsoft.com/office/drawing/2014/main" xmlns="" val="10002"/>
                  </a:ext>
                </a:extLst>
              </a:tr>
              <a:tr h="404238">
                <a:tc>
                  <a:txBody>
                    <a:bodyPr/>
                    <a:lstStyle/>
                    <a:p>
                      <a:pPr lvl="0" algn="ctr">
                        <a:defRPr sz="1800" b="0" i="0"/>
                      </a:pPr>
                      <a:r>
                        <a:rPr>
                          <a:latin typeface="Calibri" panose="020F0502020204030204" pitchFamily="34" charset="0"/>
                        </a:rPr>
                        <a:t>2.0</a:t>
                      </a:r>
                    </a:p>
                  </a:txBody>
                  <a:tcPr marL="63500" marR="63500" marT="63500" marB="63500" horzOverflow="overflow"/>
                </a:tc>
                <a:tc>
                  <a:txBody>
                    <a:bodyPr/>
                    <a:lstStyle/>
                    <a:p>
                      <a:pPr lvl="0" algn="ctr">
                        <a:defRPr sz="1800" b="0" i="0"/>
                      </a:pPr>
                      <a:r>
                        <a:rPr>
                          <a:latin typeface="Calibri" panose="020F0502020204030204" pitchFamily="34" charset="0"/>
                        </a:rPr>
                        <a:t>2.0</a:t>
                      </a:r>
                    </a:p>
                  </a:txBody>
                  <a:tcPr marL="63500" marR="63500" marT="63500" marB="63500" horzOverflow="overflow"/>
                </a:tc>
                <a:tc>
                  <a:txBody>
                    <a:bodyPr/>
                    <a:lstStyle/>
                    <a:p>
                      <a:pPr lvl="0" algn="ctr">
                        <a:defRPr sz="1800" b="0" i="0"/>
                      </a:pPr>
                      <a:r>
                        <a:rPr dirty="0">
                          <a:latin typeface="Calibri" panose="020F0502020204030204" pitchFamily="34" charset="0"/>
                        </a:rPr>
                        <a:t>2.0, 3.0</a:t>
                      </a:r>
                    </a:p>
                  </a:txBody>
                  <a:tcPr marL="63500" marR="63500" marT="63500" marB="63500" horzOverflow="overflow"/>
                </a:tc>
                <a:extLst>
                  <a:ext uri="{0D108BD9-81ED-4DB2-BD59-A6C34878D82A}">
                    <a16:rowId xmlns:a16="http://schemas.microsoft.com/office/drawing/2014/main" xmlns="" val="10003"/>
                  </a:ext>
                </a:extLst>
              </a:tr>
              <a:tr h="404238">
                <a:tc>
                  <a:txBody>
                    <a:bodyPr/>
                    <a:lstStyle/>
                    <a:p>
                      <a:pPr lvl="0" algn="ctr">
                        <a:defRPr sz="1800" b="0" i="0"/>
                      </a:pPr>
                      <a:r>
                        <a:rPr>
                          <a:latin typeface="Calibri" panose="020F0502020204030204" pitchFamily="34" charset="0"/>
                        </a:rPr>
                        <a:t>3.0</a:t>
                      </a:r>
                    </a:p>
                  </a:txBody>
                  <a:tcPr marL="63500" marR="63500" marT="63500" marB="63500" horzOverflow="overflow"/>
                </a:tc>
                <a:tc>
                  <a:txBody>
                    <a:bodyPr/>
                    <a:lstStyle/>
                    <a:p>
                      <a:pPr lvl="0" algn="ctr">
                        <a:defRPr sz="1800" b="0" i="0"/>
                      </a:pPr>
                      <a:r>
                        <a:rPr>
                          <a:latin typeface="Calibri" panose="020F0502020204030204" pitchFamily="34" charset="0"/>
                        </a:rPr>
                        <a:t>2.0 (SP1)</a:t>
                      </a:r>
                    </a:p>
                  </a:txBody>
                  <a:tcPr marL="63500" marR="63500" marT="63500" marB="63500" horzOverflow="overflow"/>
                </a:tc>
                <a:tc>
                  <a:txBody>
                    <a:bodyPr/>
                    <a:lstStyle/>
                    <a:p>
                      <a:pPr lvl="0" algn="ctr">
                        <a:defRPr sz="1800" b="0" i="0"/>
                      </a:pPr>
                      <a:r>
                        <a:rPr>
                          <a:latin typeface="Calibri" panose="020F0502020204030204" pitchFamily="34" charset="0"/>
                        </a:rPr>
                        <a:t>3.5</a:t>
                      </a:r>
                    </a:p>
                  </a:txBody>
                  <a:tcPr marL="63500" marR="63500" marT="63500" marB="63500" horzOverflow="overflow"/>
                </a:tc>
                <a:extLst>
                  <a:ext uri="{0D108BD9-81ED-4DB2-BD59-A6C34878D82A}">
                    <a16:rowId xmlns:a16="http://schemas.microsoft.com/office/drawing/2014/main" xmlns="" val="10004"/>
                  </a:ext>
                </a:extLst>
              </a:tr>
              <a:tr h="404238">
                <a:tc>
                  <a:txBody>
                    <a:bodyPr/>
                    <a:lstStyle/>
                    <a:p>
                      <a:pPr lvl="0" algn="ctr">
                        <a:defRPr sz="1800" b="0" i="0"/>
                      </a:pPr>
                      <a:r>
                        <a:rPr>
                          <a:latin typeface="Calibri" panose="020F0502020204030204" pitchFamily="34" charset="0"/>
                        </a:rPr>
                        <a:t>4.0</a:t>
                      </a:r>
                    </a:p>
                  </a:txBody>
                  <a:tcPr marL="63500" marR="63500" marT="63500" marB="63500" horzOverflow="overflow"/>
                </a:tc>
                <a:tc>
                  <a:txBody>
                    <a:bodyPr/>
                    <a:lstStyle/>
                    <a:p>
                      <a:pPr lvl="0" algn="ctr">
                        <a:defRPr sz="1800" b="0" i="0"/>
                      </a:pPr>
                      <a:r>
                        <a:rPr>
                          <a:latin typeface="Calibri" panose="020F0502020204030204" pitchFamily="34" charset="0"/>
                        </a:rPr>
                        <a:t>4.0</a:t>
                      </a:r>
                    </a:p>
                  </a:txBody>
                  <a:tcPr marL="63500" marR="63500" marT="63500" marB="63500" horzOverflow="overflow"/>
                </a:tc>
                <a:tc>
                  <a:txBody>
                    <a:bodyPr/>
                    <a:lstStyle/>
                    <a:p>
                      <a:pPr lvl="0" algn="ctr">
                        <a:defRPr sz="1800" b="0" i="0"/>
                      </a:pPr>
                      <a:r>
                        <a:rPr dirty="0">
                          <a:latin typeface="Calibri" panose="020F0502020204030204" pitchFamily="34" charset="0"/>
                        </a:rPr>
                        <a:t>4.0</a:t>
                      </a:r>
                    </a:p>
                  </a:txBody>
                  <a:tcPr marL="63500" marR="63500" marT="63500" marB="63500" horzOverflow="overflow"/>
                </a:tc>
                <a:extLst>
                  <a:ext uri="{0D108BD9-81ED-4DB2-BD59-A6C34878D82A}">
                    <a16:rowId xmlns:a16="http://schemas.microsoft.com/office/drawing/2014/main" xmlns="" val="10005"/>
                  </a:ext>
                </a:extLst>
              </a:tr>
              <a:tr h="404238">
                <a:tc>
                  <a:txBody>
                    <a:bodyPr/>
                    <a:lstStyle/>
                    <a:p>
                      <a:pPr lvl="0" algn="ctr">
                        <a:defRPr sz="1800" b="0" i="0"/>
                      </a:pPr>
                      <a:r>
                        <a:rPr dirty="0">
                          <a:latin typeface="Calibri" panose="020F0502020204030204" pitchFamily="34" charset="0"/>
                        </a:rPr>
                        <a:t>5.0</a:t>
                      </a:r>
                    </a:p>
                  </a:txBody>
                  <a:tcPr marL="63500" marR="63500" marT="63500" marB="63500" horzOverflow="overflow"/>
                </a:tc>
                <a:tc>
                  <a:txBody>
                    <a:bodyPr/>
                    <a:lstStyle/>
                    <a:p>
                      <a:pPr lvl="0" algn="ctr">
                        <a:defRPr sz="1800" b="0" i="0"/>
                      </a:pPr>
                      <a:r>
                        <a:rPr dirty="0" smtClean="0">
                          <a:latin typeface="Calibri" panose="020F0502020204030204" pitchFamily="34" charset="0"/>
                        </a:rPr>
                        <a:t>4.5 (Patched 4.0)</a:t>
                      </a:r>
                      <a:endParaRPr dirty="0">
                        <a:latin typeface="Calibri" panose="020F0502020204030204" pitchFamily="34" charset="0"/>
                      </a:endParaRPr>
                    </a:p>
                  </a:txBody>
                  <a:tcPr marL="63500" marR="63500" marT="63500" marB="63500" horzOverflow="overflow"/>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1800" b="0" i="0"/>
                      </a:pPr>
                      <a:r>
                        <a:rPr dirty="0" smtClean="0">
                          <a:latin typeface="Calibri" panose="020F0502020204030204" pitchFamily="34" charset="0"/>
                        </a:rPr>
                        <a:t>4.5</a:t>
                      </a:r>
                      <a:r>
                        <a:rPr lang="en-US" dirty="0" smtClean="0">
                          <a:latin typeface="Calibri" panose="020F0502020204030204" pitchFamily="34" charset="0"/>
                        </a:rPr>
                        <a:t> </a:t>
                      </a:r>
                      <a:r>
                        <a:rPr lang="ru-RU" dirty="0" smtClean="0">
                          <a:latin typeface="Calibri" panose="020F0502020204030204" pitchFamily="34" charset="0"/>
                        </a:rPr>
                        <a:t>(</a:t>
                      </a:r>
                      <a:r>
                        <a:rPr lang="en-US" dirty="0" smtClean="0">
                          <a:latin typeface="Calibri" panose="020F0502020204030204" pitchFamily="34" charset="0"/>
                        </a:rPr>
                        <a:t>including </a:t>
                      </a:r>
                      <a:r>
                        <a:rPr lang="ru-RU" dirty="0" smtClean="0">
                          <a:latin typeface="Calibri" panose="020F0502020204030204" pitchFamily="34" charset="0"/>
                        </a:rPr>
                        <a:t>4.5.1 и 4.5.2</a:t>
                      </a:r>
                      <a:r>
                        <a:rPr lang="en-US" dirty="0" smtClean="0">
                          <a:latin typeface="Calibri" panose="020F0502020204030204" pitchFamily="34" charset="0"/>
                        </a:rPr>
                        <a:t>)</a:t>
                      </a:r>
                      <a:endParaRPr dirty="0">
                        <a:latin typeface="Calibri" panose="020F0502020204030204" pitchFamily="34" charset="0"/>
                      </a:endParaRPr>
                    </a:p>
                  </a:txBody>
                  <a:tcPr marL="63500" marR="63500" marT="63500" marB="63500" horzOverflow="overflow"/>
                </a:tc>
                <a:extLst>
                  <a:ext uri="{0D108BD9-81ED-4DB2-BD59-A6C34878D82A}">
                    <a16:rowId xmlns:a16="http://schemas.microsoft.com/office/drawing/2014/main" xmlns="" val="10006"/>
                  </a:ext>
                </a:extLst>
              </a:tr>
              <a:tr h="404238">
                <a:tc>
                  <a:txBody>
                    <a:bodyPr/>
                    <a:lstStyle/>
                    <a:p>
                      <a:pPr lvl="0" algn="ctr">
                        <a:defRPr sz="1800" b="0" i="0"/>
                      </a:pPr>
                      <a:r>
                        <a:rPr lang="en-US" dirty="0" smtClean="0">
                          <a:latin typeface="Calibri" panose="020F0502020204030204" pitchFamily="34" charset="0"/>
                        </a:rPr>
                        <a:t>6.0</a:t>
                      </a:r>
                      <a:endParaRPr dirty="0">
                        <a:latin typeface="Calibri" panose="020F0502020204030204" pitchFamily="34" charset="0"/>
                      </a:endParaRPr>
                    </a:p>
                  </a:txBody>
                  <a:tcPr marL="63500" marR="63500" marT="63500" marB="63500" horzOverflow="overflow"/>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1800" b="0" i="0"/>
                      </a:pPr>
                      <a:r>
                        <a:rPr lang="en-US" dirty="0" smtClean="0">
                          <a:latin typeface="Calibri" panose="020F0502020204030204" pitchFamily="34" charset="0"/>
                        </a:rPr>
                        <a:t>4.5 (Patched 4.0)</a:t>
                      </a:r>
                    </a:p>
                  </a:txBody>
                  <a:tcPr marL="63500" marR="63500" marT="63500" marB="63500" horzOverflow="overflow"/>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1800" b="0" i="0"/>
                      </a:pPr>
                      <a:r>
                        <a:rPr lang="hr-HR" dirty="0" smtClean="0">
                          <a:latin typeface="Calibri" panose="020F0502020204030204" pitchFamily="34" charset="0"/>
                        </a:rPr>
                        <a:t>4.6</a:t>
                      </a:r>
                      <a:endParaRPr dirty="0">
                        <a:latin typeface="Calibri" panose="020F0502020204030204" pitchFamily="34" charset="0"/>
                      </a:endParaRPr>
                    </a:p>
                  </a:txBody>
                  <a:tcPr marL="63500" marR="63500" marT="63500" marB="63500" horzOverflow="overflow"/>
                </a:tc>
                <a:extLst>
                  <a:ext uri="{0D108BD9-81ED-4DB2-BD59-A6C34878D82A}">
                    <a16:rowId xmlns:a16="http://schemas.microsoft.com/office/drawing/2014/main" xmlns="" val="10007"/>
                  </a:ext>
                </a:extLst>
              </a:tr>
            </a:tbl>
          </a:graphicData>
        </a:graphic>
      </p:graphicFrame>
      <p:sp>
        <p:nvSpPr>
          <p:cNvPr id="5" name="Rectangle 4"/>
          <p:cNvSpPr/>
          <p:nvPr/>
        </p:nvSpPr>
        <p:spPr>
          <a:xfrm>
            <a:off x="291307" y="5088616"/>
            <a:ext cx="2704587" cy="369332"/>
          </a:xfrm>
          <a:prstGeom prst="rect">
            <a:avLst/>
          </a:prstGeom>
        </p:spPr>
        <p:txBody>
          <a:bodyPr wrap="none">
            <a:spAutoFit/>
          </a:bodyPr>
          <a:lstStyle/>
          <a:p>
            <a:r>
              <a:rPr lang="en-US" dirty="0">
                <a:solidFill>
                  <a:schemeClr val="accent2">
                    <a:lumMod val="50000"/>
                  </a:schemeClr>
                </a:solidFill>
              </a:rPr>
              <a:t>https://</a:t>
            </a:r>
            <a:r>
              <a:rPr lang="en-US" dirty="0" err="1">
                <a:solidFill>
                  <a:schemeClr val="accent2">
                    <a:lumMod val="50000"/>
                  </a:schemeClr>
                </a:solidFill>
              </a:rPr>
              <a:t>github.com</a:t>
            </a:r>
            <a:r>
              <a:rPr lang="en-US" dirty="0">
                <a:solidFill>
                  <a:schemeClr val="accent2">
                    <a:lumMod val="50000"/>
                  </a:schemeClr>
                </a:solidFill>
              </a:rPr>
              <a:t>/</a:t>
            </a:r>
            <a:r>
              <a:rPr lang="en-US" dirty="0" err="1">
                <a:solidFill>
                  <a:schemeClr val="accent2">
                    <a:lumMod val="50000"/>
                  </a:schemeClr>
                </a:solidFill>
              </a:rPr>
              <a:t>dotnet</a:t>
            </a:r>
            <a:endParaRPr lang="en-US" dirty="0">
              <a:solidFill>
                <a:schemeClr val="accent2">
                  <a:lumMod val="50000"/>
                </a:schemeClr>
              </a:solidFill>
            </a:endParaRPr>
          </a:p>
        </p:txBody>
      </p:sp>
      <p:sp>
        <p:nvSpPr>
          <p:cNvPr id="8" name="Rectangle 7"/>
          <p:cNvSpPr/>
          <p:nvPr/>
        </p:nvSpPr>
        <p:spPr>
          <a:xfrm>
            <a:off x="291307" y="5416299"/>
            <a:ext cx="3534942" cy="369332"/>
          </a:xfrm>
          <a:prstGeom prst="rect">
            <a:avLst/>
          </a:prstGeom>
        </p:spPr>
        <p:txBody>
          <a:bodyPr wrap="none">
            <a:spAutoFit/>
          </a:bodyPr>
          <a:lstStyle/>
          <a:p>
            <a:r>
              <a:rPr lang="en-US" smtClean="0">
                <a:solidFill>
                  <a:schemeClr val="accent2">
                    <a:lumMod val="50000"/>
                  </a:schemeClr>
                </a:solidFill>
              </a:rPr>
              <a:t>https://</a:t>
            </a:r>
            <a:r>
              <a:rPr lang="en-US" dirty="0" err="1" smtClean="0">
                <a:solidFill>
                  <a:schemeClr val="accent2">
                    <a:lumMod val="50000"/>
                  </a:schemeClr>
                </a:solidFill>
              </a:rPr>
              <a:t>habrahabr.ru</a:t>
            </a:r>
            <a:r>
              <a:rPr lang="en-US" dirty="0" smtClean="0">
                <a:solidFill>
                  <a:schemeClr val="accent2">
                    <a:lumMod val="50000"/>
                  </a:schemeClr>
                </a:solidFill>
              </a:rPr>
              <a:t>/post/280978/</a:t>
            </a:r>
            <a:endParaRPr lang="en-US" dirty="0">
              <a:solidFill>
                <a:schemeClr val="accent2">
                  <a:lumMod val="50000"/>
                </a:schemeClr>
              </a:solidFill>
            </a:endParaRPr>
          </a:p>
        </p:txBody>
      </p:sp>
    </p:spTree>
    <p:extLst>
      <p:ext uri="{BB962C8B-B14F-4D97-AF65-F5344CB8AC3E}">
        <p14:creationId xmlns:p14="http://schemas.microsoft.com/office/powerpoint/2010/main" val="20586571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ru-RU" dirty="0" smtClean="0"/>
              <a:t>Эволюция языка </a:t>
            </a:r>
            <a:r>
              <a:rPr lang="en-US" dirty="0" smtClean="0"/>
              <a:t>C</a:t>
            </a:r>
            <a:r>
              <a:rPr lang="en-US" dirty="0"/>
              <a:t>#</a:t>
            </a:r>
          </a:p>
        </p:txBody>
      </p:sp>
      <p:pic>
        <p:nvPicPr>
          <p:cNvPr id="11" name="Picture 10"/>
          <p:cNvPicPr>
            <a:picLocks noChangeAspect="1"/>
          </p:cNvPicPr>
          <p:nvPr/>
        </p:nvPicPr>
        <p:blipFill>
          <a:blip r:embed="rId3">
            <a:duotone>
              <a:schemeClr val="accent3">
                <a:shade val="45000"/>
                <a:satMod val="135000"/>
              </a:schemeClr>
              <a:prstClr val="white"/>
            </a:duotone>
          </a:blip>
          <a:stretch>
            <a:fillRect/>
          </a:stretch>
        </p:blipFill>
        <p:spPr>
          <a:xfrm>
            <a:off x="1235861" y="3469184"/>
            <a:ext cx="6672278" cy="2743181"/>
          </a:xfrm>
          <a:prstGeom prst="rect">
            <a:avLst/>
          </a:prstGeom>
        </p:spPr>
      </p:pic>
      <p:sp>
        <p:nvSpPr>
          <p:cNvPr id="38" name="TextBox 37"/>
          <p:cNvSpPr txBox="1"/>
          <p:nvPr/>
        </p:nvSpPr>
        <p:spPr>
          <a:xfrm>
            <a:off x="7686958" y="3990850"/>
            <a:ext cx="1411750" cy="400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2000" b="1" dirty="0" smtClean="0">
                <a:solidFill>
                  <a:schemeClr val="accent2">
                    <a:lumMod val="50000"/>
                  </a:schemeClr>
                </a:solidFill>
                <a:latin typeface="Consolas"/>
                <a:cs typeface="Consolas"/>
              </a:rPr>
              <a:t>C# 7.0</a:t>
            </a:r>
            <a:r>
              <a:rPr lang="ru-RU" sz="2000" b="1" dirty="0" smtClean="0">
                <a:solidFill>
                  <a:schemeClr val="accent2">
                    <a:lumMod val="50000"/>
                  </a:schemeClr>
                </a:solidFill>
                <a:latin typeface="Consolas"/>
                <a:cs typeface="Consolas"/>
              </a:rPr>
              <a:t>?</a:t>
            </a:r>
            <a:endParaRPr kumimoji="0" lang="en-US" sz="2000" b="1" i="0" u="none" strike="noStrike" cap="none" spc="0" normalizeH="0" dirty="0">
              <a:ln>
                <a:noFill/>
              </a:ln>
              <a:solidFill>
                <a:schemeClr val="accent2">
                  <a:lumMod val="50000"/>
                </a:schemeClr>
              </a:solidFill>
              <a:effectLst/>
              <a:uFillTx/>
              <a:latin typeface="Consolas"/>
              <a:cs typeface="Consolas"/>
              <a:sym typeface="Calibri"/>
            </a:endParaRPr>
          </a:p>
        </p:txBody>
      </p:sp>
      <p:sp>
        <p:nvSpPr>
          <p:cNvPr id="12" name="Rectangle 11"/>
          <p:cNvSpPr/>
          <p:nvPr/>
        </p:nvSpPr>
        <p:spPr>
          <a:xfrm>
            <a:off x="992546" y="2902284"/>
            <a:ext cx="1762021" cy="1508105"/>
          </a:xfrm>
          <a:prstGeom prst="rect">
            <a:avLst/>
          </a:prstGeom>
        </p:spPr>
        <p:txBody>
          <a:bodyPr wrap="none">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400" b="1" dirty="0">
                <a:solidFill>
                  <a:schemeClr val="accent2">
                    <a:lumMod val="50000"/>
                  </a:schemeClr>
                </a:solidFill>
                <a:latin typeface="Consolas"/>
                <a:cs typeface="Consolas"/>
              </a:rPr>
              <a:t>C# </a:t>
            </a:r>
            <a:r>
              <a:rPr lang="en-US" sz="1400" b="1" dirty="0" smtClean="0">
                <a:solidFill>
                  <a:schemeClr val="accent2">
                    <a:lumMod val="50000"/>
                  </a:schemeClr>
                </a:solidFill>
                <a:latin typeface="Consolas"/>
                <a:cs typeface="Consolas"/>
              </a:rPr>
              <a:t>2.0</a:t>
            </a:r>
            <a:endParaRPr lang="ru-RU" sz="1400" b="1" dirty="0" smtClean="0">
              <a:solidFill>
                <a:schemeClr val="accent2">
                  <a:lumMod val="50000"/>
                </a:schemeClr>
              </a:solidFill>
              <a:latin typeface="Consolas"/>
              <a:cs typeface="Consolas"/>
            </a:endParaRPr>
          </a:p>
          <a:p>
            <a:pPr marL="285750" lvl="0" indent="-285750" algn="l">
              <a:buSzPct val="100000"/>
              <a:buFont typeface="Arial" charset="0"/>
              <a:buChar char="•"/>
              <a:defRPr sz="1800" b="0" i="0"/>
            </a:pPr>
            <a:r>
              <a:rPr lang="ru-RU" sz="1300" b="1" dirty="0">
                <a:solidFill>
                  <a:schemeClr val="accent2">
                    <a:lumMod val="50000"/>
                  </a:schemeClr>
                </a:solidFill>
              </a:rPr>
              <a:t>Обобщения</a:t>
            </a:r>
          </a:p>
          <a:p>
            <a:pPr marL="285750" lvl="0" indent="-285750" algn="l">
              <a:buSzPct val="100000"/>
              <a:buFont typeface="Arial" charset="0"/>
              <a:buChar char="•"/>
              <a:defRPr sz="1800" b="0" i="0"/>
            </a:pPr>
            <a:r>
              <a:rPr lang="ru-RU" sz="1300" b="1" dirty="0">
                <a:solidFill>
                  <a:schemeClr val="accent2">
                    <a:lumMod val="50000"/>
                  </a:schemeClr>
                </a:solidFill>
              </a:rPr>
              <a:t>Смешанные типы</a:t>
            </a:r>
          </a:p>
          <a:p>
            <a:pPr marL="285750" lvl="0" indent="-285750" algn="l">
              <a:buSzPct val="100000"/>
              <a:buFont typeface="Arial" charset="0"/>
              <a:buChar char="•"/>
              <a:defRPr sz="1800" b="0" i="0"/>
            </a:pPr>
            <a:r>
              <a:rPr lang="ru-RU" sz="1300" b="1" dirty="0">
                <a:solidFill>
                  <a:schemeClr val="accent2">
                    <a:lumMod val="50000"/>
                  </a:schemeClr>
                </a:solidFill>
              </a:rPr>
              <a:t>Анонимные </a:t>
            </a:r>
          </a:p>
          <a:p>
            <a:pPr lvl="0" algn="l">
              <a:buSzPct val="100000"/>
              <a:defRPr sz="1800" b="0" i="0"/>
            </a:pPr>
            <a:r>
              <a:rPr lang="ru-RU" sz="1300" b="1" dirty="0">
                <a:solidFill>
                  <a:schemeClr val="accent2">
                    <a:lumMod val="50000"/>
                  </a:schemeClr>
                </a:solidFill>
              </a:rPr>
              <a:t>        методы</a:t>
            </a:r>
          </a:p>
          <a:p>
            <a:pPr marL="285750" lvl="0" indent="-285750" algn="l">
              <a:buSzPct val="100000"/>
              <a:buFont typeface="Arial" charset="0"/>
              <a:buChar char="•"/>
              <a:defRPr sz="1800" b="0" i="0"/>
            </a:pPr>
            <a:r>
              <a:rPr lang="ru-RU" sz="1300" b="1" dirty="0">
                <a:solidFill>
                  <a:schemeClr val="accent2">
                    <a:lumMod val="50000"/>
                  </a:schemeClr>
                </a:solidFill>
              </a:rPr>
              <a:t>Итераторы</a:t>
            </a:r>
          </a:p>
          <a:p>
            <a:pPr marL="285750" lvl="0" indent="-285750" algn="l">
              <a:buSzPct val="100000"/>
              <a:buFont typeface="Arial" charset="0"/>
              <a:buChar char="•"/>
              <a:defRPr sz="1800" b="0" i="0"/>
            </a:pPr>
            <a:r>
              <a:rPr lang="ru-RU" sz="1300" b="1" dirty="0" err="1" smtClean="0">
                <a:solidFill>
                  <a:schemeClr val="accent2">
                    <a:lumMod val="50000"/>
                  </a:schemeClr>
                </a:solidFill>
              </a:rPr>
              <a:t>Null</a:t>
            </a:r>
            <a:r>
              <a:rPr lang="ru-RU" sz="1300" b="1" dirty="0" smtClean="0">
                <a:solidFill>
                  <a:schemeClr val="accent2">
                    <a:lumMod val="50000"/>
                  </a:schemeClr>
                </a:solidFill>
              </a:rPr>
              <a:t>-типы</a:t>
            </a:r>
            <a:endParaRPr lang="ru-RU" sz="1300" b="1" dirty="0">
              <a:solidFill>
                <a:schemeClr val="accent2">
                  <a:lumMod val="50000"/>
                </a:schemeClr>
              </a:solidFill>
            </a:endParaRPr>
          </a:p>
        </p:txBody>
      </p:sp>
      <p:sp>
        <p:nvSpPr>
          <p:cNvPr id="40" name="TextBox 39"/>
          <p:cNvSpPr txBox="1"/>
          <p:nvPr/>
        </p:nvSpPr>
        <p:spPr>
          <a:xfrm>
            <a:off x="45292" y="4190904"/>
            <a:ext cx="1380096" cy="70788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400" b="1" dirty="0" smtClean="0">
                <a:solidFill>
                  <a:schemeClr val="accent2">
                    <a:lumMod val="50000"/>
                  </a:schemeClr>
                </a:solidFill>
                <a:latin typeface="Consolas"/>
                <a:cs typeface="Consolas"/>
              </a:rPr>
              <a:t>C# 1.0</a:t>
            </a:r>
            <a:endParaRPr lang="ru-RU" sz="1400" b="1" dirty="0">
              <a:solidFill>
                <a:schemeClr val="accent2">
                  <a:lumMod val="50000"/>
                </a:schemeClr>
              </a:solidFill>
              <a:latin typeface="Consolas"/>
              <a:cs typeface="Consolas"/>
            </a:endParaRPr>
          </a:p>
          <a:p>
            <a:pPr marL="0" marR="0" indent="0" algn="l" defTabSz="914400" rtl="0" fontAlgn="auto" latinLnBrk="1" hangingPunct="0">
              <a:lnSpc>
                <a:spcPct val="100000"/>
              </a:lnSpc>
              <a:spcBef>
                <a:spcPts val="0"/>
              </a:spcBef>
              <a:spcAft>
                <a:spcPts val="0"/>
              </a:spcAft>
              <a:buClrTx/>
              <a:buSzTx/>
              <a:buFontTx/>
              <a:buNone/>
              <a:tabLst/>
            </a:pPr>
            <a:r>
              <a:rPr lang="ru-RU" sz="1300" b="1" dirty="0" smtClean="0">
                <a:solidFill>
                  <a:schemeClr val="accent2">
                    <a:lumMod val="50000"/>
                  </a:schemeClr>
                </a:solidFill>
              </a:rPr>
              <a:t>Управляемый</a:t>
            </a:r>
            <a:r>
              <a:rPr lang="en-US" sz="1300" b="1" dirty="0" smtClean="0">
                <a:solidFill>
                  <a:schemeClr val="accent2">
                    <a:lumMod val="50000"/>
                  </a:schemeClr>
                </a:solidFill>
              </a:rPr>
              <a:t> </a:t>
            </a:r>
            <a:endParaRPr lang="en-US" sz="1300" b="1" dirty="0">
              <a:solidFill>
                <a:schemeClr val="accent2">
                  <a:lumMod val="50000"/>
                </a:schemeClr>
              </a:solidFill>
            </a:endParaRPr>
          </a:p>
          <a:p>
            <a:pPr marL="0" marR="0" indent="0" algn="l" defTabSz="914400" rtl="0" fontAlgn="auto" latinLnBrk="1" hangingPunct="0">
              <a:lnSpc>
                <a:spcPct val="100000"/>
              </a:lnSpc>
              <a:spcBef>
                <a:spcPts val="0"/>
              </a:spcBef>
              <a:spcAft>
                <a:spcPts val="0"/>
              </a:spcAft>
              <a:buClrTx/>
              <a:buSzTx/>
              <a:buFontTx/>
              <a:buNone/>
              <a:tabLst/>
            </a:pPr>
            <a:r>
              <a:rPr lang="ru-RU" sz="1300" b="1" dirty="0" smtClean="0">
                <a:solidFill>
                  <a:schemeClr val="accent2">
                    <a:lumMod val="50000"/>
                  </a:schemeClr>
                </a:solidFill>
              </a:rPr>
              <a:t>код</a:t>
            </a:r>
            <a:endParaRPr lang="en-US" sz="1300" b="1" dirty="0">
              <a:solidFill>
                <a:schemeClr val="accent2">
                  <a:lumMod val="50000"/>
                </a:schemeClr>
              </a:solidFill>
            </a:endParaRPr>
          </a:p>
        </p:txBody>
      </p:sp>
      <p:sp>
        <p:nvSpPr>
          <p:cNvPr id="41" name="TextBox 40"/>
          <p:cNvSpPr txBox="1"/>
          <p:nvPr/>
        </p:nvSpPr>
        <p:spPr>
          <a:xfrm>
            <a:off x="2105751" y="1033792"/>
            <a:ext cx="3312764" cy="20928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rtl="0">
              <a:buSzPct val="100000"/>
              <a:defRPr sz="1800" b="0" i="0"/>
            </a:pPr>
            <a:r>
              <a:rPr lang="en-US" sz="1400" b="1" dirty="0">
                <a:solidFill>
                  <a:schemeClr val="accent2">
                    <a:lumMod val="50000"/>
                  </a:schemeClr>
                </a:solidFill>
                <a:latin typeface="Consolas"/>
                <a:cs typeface="Consolas"/>
              </a:rPr>
              <a:t>C# </a:t>
            </a:r>
            <a:r>
              <a:rPr lang="ru-RU" sz="1400" b="1" dirty="0" smtClean="0">
                <a:solidFill>
                  <a:schemeClr val="accent2">
                    <a:lumMod val="50000"/>
                  </a:schemeClr>
                </a:solidFill>
                <a:latin typeface="Consolas"/>
                <a:cs typeface="Consolas"/>
              </a:rPr>
              <a:t>3</a:t>
            </a:r>
            <a:r>
              <a:rPr lang="en-US" sz="1400" b="1" dirty="0" smtClean="0">
                <a:solidFill>
                  <a:schemeClr val="accent2">
                    <a:lumMod val="50000"/>
                  </a:schemeClr>
                </a:solidFill>
                <a:latin typeface="Consolas"/>
                <a:cs typeface="Consolas"/>
              </a:rPr>
              <a:t>.0</a:t>
            </a:r>
            <a:endParaRPr lang="ru-RU" sz="1400" b="1" dirty="0">
              <a:solidFill>
                <a:schemeClr val="accent2">
                  <a:lumMod val="50000"/>
                </a:schemeClr>
              </a:solidFill>
            </a:endParaRPr>
          </a:p>
          <a:p>
            <a:pPr marL="285750" lvl="0" indent="-285750" algn="l">
              <a:buSzPct val="100000"/>
              <a:buFont typeface="Arial" charset="0"/>
              <a:buChar char="•"/>
              <a:defRPr sz="1800" b="0" i="0"/>
            </a:pPr>
            <a:r>
              <a:rPr lang="ru-RU" sz="1300" b="1" dirty="0" smtClean="0">
                <a:solidFill>
                  <a:schemeClr val="accent2">
                    <a:lumMod val="50000"/>
                  </a:schemeClr>
                </a:solidFill>
              </a:rPr>
              <a:t>Неявно типизируемые</a:t>
            </a:r>
          </a:p>
          <a:p>
            <a:pPr lvl="0" algn="l">
              <a:buSzPct val="100000"/>
              <a:defRPr sz="1800" b="0" i="0"/>
            </a:pPr>
            <a:r>
              <a:rPr lang="ru-RU" sz="1300" b="1" dirty="0">
                <a:solidFill>
                  <a:schemeClr val="accent2">
                    <a:lumMod val="50000"/>
                  </a:schemeClr>
                </a:solidFill>
              </a:rPr>
              <a:t> </a:t>
            </a:r>
            <a:r>
              <a:rPr lang="ru-RU" sz="1300" b="1" dirty="0" smtClean="0">
                <a:solidFill>
                  <a:schemeClr val="accent2">
                    <a:lumMod val="50000"/>
                  </a:schemeClr>
                </a:solidFill>
              </a:rPr>
              <a:t>        </a:t>
            </a:r>
            <a:r>
              <a:rPr lang="ru-RU" sz="1300" b="1" dirty="0">
                <a:solidFill>
                  <a:schemeClr val="accent2">
                    <a:lumMod val="50000"/>
                  </a:schemeClr>
                </a:solidFill>
              </a:rPr>
              <a:t>локальные переменные</a:t>
            </a:r>
          </a:p>
          <a:p>
            <a:pPr marL="285750" lvl="0" indent="-285750" algn="l">
              <a:buSzPct val="100000"/>
              <a:buFont typeface="Arial" charset="0"/>
              <a:buChar char="•"/>
              <a:defRPr sz="1800" b="0" i="0"/>
            </a:pPr>
            <a:r>
              <a:rPr lang="ru-RU" sz="1300" b="1" dirty="0">
                <a:solidFill>
                  <a:schemeClr val="accent2">
                    <a:lumMod val="50000"/>
                  </a:schemeClr>
                </a:solidFill>
              </a:rPr>
              <a:t>Инициализаторы объектов и коллекций</a:t>
            </a:r>
          </a:p>
          <a:p>
            <a:pPr marL="285750" lvl="0" indent="-285750" algn="l">
              <a:buSzPct val="100000"/>
              <a:buFont typeface="Arial" charset="0"/>
              <a:buChar char="•"/>
              <a:defRPr sz="1800" b="0" i="0"/>
            </a:pPr>
            <a:r>
              <a:rPr lang="ru-RU" sz="1300" b="1" dirty="0">
                <a:solidFill>
                  <a:schemeClr val="accent2">
                    <a:lumMod val="50000"/>
                  </a:schemeClr>
                </a:solidFill>
              </a:rPr>
              <a:t>Автоматическая реализация свойств</a:t>
            </a:r>
          </a:p>
          <a:p>
            <a:pPr marL="285750" lvl="0" indent="-285750" algn="l">
              <a:buSzPct val="100000"/>
              <a:buFont typeface="Arial" charset="0"/>
              <a:buChar char="•"/>
              <a:defRPr sz="1800" b="0" i="0"/>
            </a:pPr>
            <a:r>
              <a:rPr lang="ru-RU" sz="1300" b="1" dirty="0">
                <a:solidFill>
                  <a:schemeClr val="accent2">
                    <a:lumMod val="50000"/>
                  </a:schemeClr>
                </a:solidFill>
              </a:rPr>
              <a:t>Анонимные типы</a:t>
            </a:r>
          </a:p>
          <a:p>
            <a:pPr marL="285750" lvl="0" indent="-285750" algn="l">
              <a:buSzPct val="100000"/>
              <a:buFont typeface="Arial" charset="0"/>
              <a:buChar char="•"/>
              <a:defRPr sz="1800" b="0" i="0"/>
            </a:pPr>
            <a:r>
              <a:rPr lang="ru-RU" sz="1300" b="1" dirty="0">
                <a:solidFill>
                  <a:schemeClr val="accent2">
                    <a:lumMod val="50000"/>
                  </a:schemeClr>
                </a:solidFill>
              </a:rPr>
              <a:t>Методы расширения</a:t>
            </a:r>
          </a:p>
          <a:p>
            <a:pPr marL="285750" lvl="0" indent="-285750" algn="l">
              <a:buSzPct val="100000"/>
              <a:buFont typeface="Arial" charset="0"/>
              <a:buChar char="•"/>
              <a:defRPr sz="1800" b="0" i="0"/>
            </a:pPr>
            <a:r>
              <a:rPr lang="ru-RU" sz="1300" b="1" dirty="0">
                <a:solidFill>
                  <a:schemeClr val="accent2">
                    <a:lumMod val="50000"/>
                  </a:schemeClr>
                </a:solidFill>
              </a:rPr>
              <a:t>Запросы</a:t>
            </a:r>
          </a:p>
          <a:p>
            <a:pPr marL="285750" lvl="0" indent="-285750" algn="l">
              <a:buSzPct val="100000"/>
              <a:buFont typeface="Arial" charset="0"/>
              <a:buChar char="•"/>
              <a:defRPr sz="1800" b="0" i="0"/>
            </a:pPr>
            <a:r>
              <a:rPr lang="ru-RU" sz="1300" b="1" dirty="0">
                <a:solidFill>
                  <a:schemeClr val="accent2">
                    <a:lumMod val="50000"/>
                  </a:schemeClr>
                </a:solidFill>
              </a:rPr>
              <a:t>Лямбда-выражения</a:t>
            </a:r>
          </a:p>
          <a:p>
            <a:pPr marL="285750" lvl="0" indent="-285750" algn="l">
              <a:buSzPct val="100000"/>
              <a:buFont typeface="Arial" charset="0"/>
              <a:buChar char="•"/>
              <a:defRPr sz="1800" b="0" i="0"/>
            </a:pPr>
            <a:r>
              <a:rPr lang="ru-RU" sz="1300" b="1" dirty="0">
                <a:solidFill>
                  <a:schemeClr val="accent2">
                    <a:lumMod val="50000"/>
                  </a:schemeClr>
                </a:solidFill>
              </a:rPr>
              <a:t>Деревья выражений</a:t>
            </a:r>
          </a:p>
        </p:txBody>
      </p:sp>
      <p:sp>
        <p:nvSpPr>
          <p:cNvPr id="42" name="TextBox 41"/>
          <p:cNvSpPr txBox="1"/>
          <p:nvPr/>
        </p:nvSpPr>
        <p:spPr>
          <a:xfrm>
            <a:off x="4172099" y="2292929"/>
            <a:ext cx="2685990" cy="130804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rtl="0">
              <a:buSzPct val="100000"/>
              <a:defRPr sz="1800" b="0" i="0"/>
            </a:pPr>
            <a:r>
              <a:rPr lang="en-US" sz="1400" b="1" dirty="0">
                <a:solidFill>
                  <a:schemeClr val="accent2">
                    <a:lumMod val="50000"/>
                  </a:schemeClr>
                </a:solidFill>
                <a:latin typeface="Consolas"/>
                <a:cs typeface="Consolas"/>
              </a:rPr>
              <a:t>C# </a:t>
            </a:r>
            <a:r>
              <a:rPr lang="ru-RU" sz="1400" b="1" dirty="0">
                <a:solidFill>
                  <a:schemeClr val="accent2">
                    <a:lumMod val="50000"/>
                  </a:schemeClr>
                </a:solidFill>
                <a:latin typeface="Consolas"/>
                <a:cs typeface="Consolas"/>
              </a:rPr>
              <a:t>4</a:t>
            </a:r>
            <a:r>
              <a:rPr lang="en-US" sz="1400" b="1" dirty="0" smtClean="0">
                <a:solidFill>
                  <a:schemeClr val="accent2">
                    <a:lumMod val="50000"/>
                  </a:schemeClr>
                </a:solidFill>
                <a:latin typeface="Consolas"/>
                <a:cs typeface="Consolas"/>
              </a:rPr>
              <a:t>.0</a:t>
            </a:r>
            <a:endParaRPr lang="ru-RU" sz="1400" b="1" dirty="0" smtClean="0">
              <a:solidFill>
                <a:schemeClr val="accent2">
                  <a:lumMod val="50000"/>
                </a:schemeClr>
              </a:solidFill>
            </a:endParaRPr>
          </a:p>
          <a:p>
            <a:pPr marL="285750" lvl="0" indent="-285750" algn="l">
              <a:buSzPct val="100000"/>
              <a:buFont typeface="Arial" charset="0"/>
              <a:buChar char="•"/>
              <a:defRPr sz="1800" b="0" i="0"/>
            </a:pPr>
            <a:r>
              <a:rPr lang="ru-RU" sz="1300" b="1" dirty="0" smtClean="0">
                <a:solidFill>
                  <a:schemeClr val="accent2">
                    <a:lumMod val="50000"/>
                  </a:schemeClr>
                </a:solidFill>
              </a:rPr>
              <a:t>Динамическое </a:t>
            </a:r>
            <a:r>
              <a:rPr lang="ru-RU" sz="1300" b="1" dirty="0">
                <a:solidFill>
                  <a:schemeClr val="accent2">
                    <a:lumMod val="50000"/>
                  </a:schemeClr>
                </a:solidFill>
              </a:rPr>
              <a:t>связывание</a:t>
            </a:r>
          </a:p>
          <a:p>
            <a:pPr marL="285750" lvl="0" indent="-285750" algn="l">
              <a:buSzPct val="100000"/>
              <a:buFont typeface="Arial" charset="0"/>
              <a:buChar char="•"/>
              <a:defRPr sz="1800" b="0" i="0"/>
            </a:pPr>
            <a:r>
              <a:rPr lang="ru-RU" sz="1300" b="1" dirty="0">
                <a:solidFill>
                  <a:schemeClr val="accent2">
                    <a:lumMod val="50000"/>
                  </a:schemeClr>
                </a:solidFill>
              </a:rPr>
              <a:t>Именованные и </a:t>
            </a:r>
            <a:endParaRPr lang="en-US" sz="1300" b="1" dirty="0" smtClean="0">
              <a:solidFill>
                <a:schemeClr val="accent2">
                  <a:lumMod val="50000"/>
                </a:schemeClr>
              </a:solidFill>
            </a:endParaRPr>
          </a:p>
          <a:p>
            <a:pPr marL="285750" lvl="0" indent="-285750" algn="l">
              <a:buSzPct val="100000"/>
              <a:buFont typeface="Arial" charset="0"/>
              <a:buChar char="•"/>
              <a:defRPr sz="1800" b="0" i="0"/>
            </a:pPr>
            <a:r>
              <a:rPr lang="ru-RU" sz="1300" b="1" dirty="0" smtClean="0">
                <a:solidFill>
                  <a:schemeClr val="accent2">
                    <a:lumMod val="50000"/>
                  </a:schemeClr>
                </a:solidFill>
              </a:rPr>
              <a:t>дополнительные </a:t>
            </a:r>
            <a:r>
              <a:rPr lang="ru-RU" sz="1300" b="1" dirty="0">
                <a:solidFill>
                  <a:schemeClr val="accent2">
                    <a:lumMod val="50000"/>
                  </a:schemeClr>
                </a:solidFill>
              </a:rPr>
              <a:t>аргументы</a:t>
            </a:r>
          </a:p>
          <a:p>
            <a:pPr marL="285750" lvl="0" indent="-285750" algn="l">
              <a:buSzPct val="100000"/>
              <a:buFont typeface="Arial" charset="0"/>
              <a:buChar char="•"/>
              <a:defRPr sz="1800" b="0" i="0"/>
            </a:pPr>
            <a:r>
              <a:rPr lang="ru-RU" sz="1300" b="1" dirty="0">
                <a:solidFill>
                  <a:schemeClr val="accent2">
                    <a:lumMod val="50000"/>
                  </a:schemeClr>
                </a:solidFill>
              </a:rPr>
              <a:t>Обобщенная </a:t>
            </a:r>
            <a:r>
              <a:rPr lang="ru-RU" sz="1300" b="1" dirty="0" err="1">
                <a:solidFill>
                  <a:schemeClr val="accent2">
                    <a:lumMod val="50000"/>
                  </a:schemeClr>
                </a:solidFill>
              </a:rPr>
              <a:t>ковариантность</a:t>
            </a:r>
            <a:r>
              <a:rPr lang="ru-RU" sz="1300" b="1" dirty="0">
                <a:solidFill>
                  <a:schemeClr val="accent2">
                    <a:lumMod val="50000"/>
                  </a:schemeClr>
                </a:solidFill>
              </a:rPr>
              <a:t> и </a:t>
            </a:r>
            <a:endParaRPr lang="ru-RU" sz="1300" b="1" dirty="0" smtClean="0">
              <a:solidFill>
                <a:schemeClr val="accent2">
                  <a:lumMod val="50000"/>
                </a:schemeClr>
              </a:solidFill>
            </a:endParaRPr>
          </a:p>
          <a:p>
            <a:pPr marL="285750" lvl="0" indent="-285750" algn="l">
              <a:buSzPct val="100000"/>
              <a:buFont typeface="Arial" charset="0"/>
              <a:buChar char="•"/>
              <a:defRPr sz="1800" b="0" i="0"/>
            </a:pPr>
            <a:r>
              <a:rPr lang="ru-RU" sz="1300" b="1" dirty="0" err="1" smtClean="0">
                <a:solidFill>
                  <a:schemeClr val="accent2">
                    <a:lumMod val="50000"/>
                  </a:schemeClr>
                </a:solidFill>
              </a:rPr>
              <a:t>контрвариантность</a:t>
            </a:r>
            <a:endParaRPr lang="ru-RU" sz="1300" b="1" dirty="0">
              <a:solidFill>
                <a:schemeClr val="accent2">
                  <a:lumMod val="50000"/>
                </a:schemeClr>
              </a:solidFill>
            </a:endParaRPr>
          </a:p>
        </p:txBody>
      </p:sp>
      <p:sp>
        <p:nvSpPr>
          <p:cNvPr id="43" name="TextBox 42"/>
          <p:cNvSpPr txBox="1"/>
          <p:nvPr/>
        </p:nvSpPr>
        <p:spPr>
          <a:xfrm>
            <a:off x="5640298" y="1585045"/>
            <a:ext cx="1127871" cy="70788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rtl="0">
              <a:buSzPct val="100000"/>
              <a:defRPr sz="1800" b="0" i="0"/>
            </a:pPr>
            <a:r>
              <a:rPr lang="en-US" sz="1400" b="1" dirty="0">
                <a:solidFill>
                  <a:schemeClr val="accent2">
                    <a:lumMod val="50000"/>
                  </a:schemeClr>
                </a:solidFill>
                <a:latin typeface="Consolas"/>
                <a:cs typeface="Consolas"/>
              </a:rPr>
              <a:t>C# </a:t>
            </a:r>
            <a:r>
              <a:rPr lang="ru-RU" sz="1400" b="1" dirty="0" smtClean="0">
                <a:solidFill>
                  <a:schemeClr val="accent2">
                    <a:lumMod val="50000"/>
                  </a:schemeClr>
                </a:solidFill>
                <a:latin typeface="Consolas"/>
                <a:cs typeface="Consolas"/>
              </a:rPr>
              <a:t>5</a:t>
            </a:r>
            <a:r>
              <a:rPr lang="en-US" sz="1400" b="1" dirty="0" smtClean="0">
                <a:solidFill>
                  <a:schemeClr val="accent2">
                    <a:lumMod val="50000"/>
                  </a:schemeClr>
                </a:solidFill>
                <a:latin typeface="Consolas"/>
                <a:cs typeface="Consolas"/>
              </a:rPr>
              <a:t>.0</a:t>
            </a:r>
            <a:endParaRPr lang="ru-RU" sz="1400" b="1" dirty="0" smtClean="0">
              <a:solidFill>
                <a:schemeClr val="accent2">
                  <a:lumMod val="50000"/>
                </a:schemeClr>
              </a:solidFill>
            </a:endParaRPr>
          </a:p>
          <a:p>
            <a:pPr lvl="0" algn="l">
              <a:buSzPct val="100000"/>
              <a:defRPr sz="1800" b="0" i="0"/>
            </a:pPr>
            <a:r>
              <a:rPr lang="ru-RU" sz="1300" b="1" dirty="0" smtClean="0">
                <a:solidFill>
                  <a:schemeClr val="accent2">
                    <a:lumMod val="50000"/>
                  </a:schemeClr>
                </a:solidFill>
              </a:rPr>
              <a:t>Асинхронные </a:t>
            </a:r>
            <a:endParaRPr lang="en-US" sz="1300" b="1" dirty="0" smtClean="0">
              <a:solidFill>
                <a:schemeClr val="accent2">
                  <a:lumMod val="50000"/>
                </a:schemeClr>
              </a:solidFill>
            </a:endParaRPr>
          </a:p>
          <a:p>
            <a:pPr lvl="0" algn="l">
              <a:buSzPct val="100000"/>
              <a:defRPr sz="1800" b="0" i="0"/>
            </a:pPr>
            <a:r>
              <a:rPr lang="ru-RU" sz="1300" b="1" dirty="0" smtClean="0">
                <a:solidFill>
                  <a:schemeClr val="accent2">
                    <a:lumMod val="50000"/>
                  </a:schemeClr>
                </a:solidFill>
              </a:rPr>
              <a:t>функции</a:t>
            </a:r>
            <a:endParaRPr lang="ru-RU" sz="1300" b="1" dirty="0">
              <a:solidFill>
                <a:schemeClr val="accent2">
                  <a:lumMod val="50000"/>
                </a:schemeClr>
              </a:solidFill>
            </a:endParaRPr>
          </a:p>
        </p:txBody>
      </p:sp>
      <p:sp>
        <p:nvSpPr>
          <p:cNvPr id="44" name="TextBox 43"/>
          <p:cNvSpPr txBox="1"/>
          <p:nvPr/>
        </p:nvSpPr>
        <p:spPr>
          <a:xfrm>
            <a:off x="6834259" y="584771"/>
            <a:ext cx="2179441" cy="270843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rtl="0"/>
            <a:r>
              <a:rPr lang="en-US" sz="1400" b="1" dirty="0">
                <a:solidFill>
                  <a:schemeClr val="accent2">
                    <a:lumMod val="50000"/>
                  </a:schemeClr>
                </a:solidFill>
                <a:latin typeface="Consolas"/>
                <a:cs typeface="Consolas"/>
              </a:rPr>
              <a:t>C# </a:t>
            </a:r>
            <a:r>
              <a:rPr lang="ru-RU" sz="1400" b="1" dirty="0" smtClean="0">
                <a:solidFill>
                  <a:schemeClr val="accent2">
                    <a:lumMod val="50000"/>
                  </a:schemeClr>
                </a:solidFill>
                <a:latin typeface="Consolas"/>
                <a:cs typeface="Consolas"/>
              </a:rPr>
              <a:t>6</a:t>
            </a:r>
            <a:r>
              <a:rPr lang="en-US" sz="1400" b="1" dirty="0" smtClean="0">
                <a:solidFill>
                  <a:schemeClr val="accent2">
                    <a:lumMod val="50000"/>
                  </a:schemeClr>
                </a:solidFill>
                <a:latin typeface="Consolas"/>
                <a:cs typeface="Consolas"/>
              </a:rPr>
              <a:t>.0</a:t>
            </a:r>
            <a:endParaRPr lang="ru-RU" sz="1400" b="1" dirty="0" smtClean="0">
              <a:solidFill>
                <a:schemeClr val="accent2">
                  <a:lumMod val="50000"/>
                </a:schemeClr>
              </a:solidFill>
            </a:endParaRPr>
          </a:p>
          <a:p>
            <a:pPr marL="171450" indent="-171450">
              <a:buFont typeface="Arial" charset="0"/>
              <a:buChar char="•"/>
            </a:pPr>
            <a:r>
              <a:rPr lang="en-US" sz="1200" b="1" dirty="0" smtClean="0">
                <a:solidFill>
                  <a:schemeClr val="accent2">
                    <a:lumMod val="50000"/>
                  </a:schemeClr>
                </a:solidFill>
              </a:rPr>
              <a:t>Getter-only auto-properties</a:t>
            </a:r>
            <a:endParaRPr lang="en-US" sz="1200" b="1" dirty="0">
              <a:solidFill>
                <a:schemeClr val="accent2">
                  <a:lumMod val="50000"/>
                </a:schemeClr>
              </a:solidFill>
            </a:endParaRPr>
          </a:p>
          <a:p>
            <a:pPr marL="171450" indent="-171450">
              <a:buFont typeface="Arial" charset="0"/>
              <a:buChar char="•"/>
            </a:pPr>
            <a:r>
              <a:rPr lang="en-US" sz="1200" b="1" dirty="0" smtClean="0">
                <a:solidFill>
                  <a:schemeClr val="accent2">
                    <a:lumMod val="50000"/>
                  </a:schemeClr>
                </a:solidFill>
              </a:rPr>
              <a:t>Auto-property initializers</a:t>
            </a:r>
            <a:endParaRPr lang="en-US" sz="1200" b="1" dirty="0">
              <a:solidFill>
                <a:schemeClr val="accent2">
                  <a:lumMod val="50000"/>
                </a:schemeClr>
              </a:solidFill>
            </a:endParaRPr>
          </a:p>
          <a:p>
            <a:pPr marL="171450" indent="-171450">
              <a:buFont typeface="Arial" charset="0"/>
              <a:buChar char="•"/>
            </a:pPr>
            <a:r>
              <a:rPr lang="en-US" sz="1200" b="1" dirty="0">
                <a:solidFill>
                  <a:schemeClr val="accent2">
                    <a:lumMod val="50000"/>
                  </a:schemeClr>
                </a:solidFill>
              </a:rPr>
              <a:t>Expression-bodied members</a:t>
            </a:r>
          </a:p>
          <a:p>
            <a:pPr marL="171450" indent="-171450">
              <a:buFont typeface="Arial" charset="0"/>
              <a:buChar char="•"/>
            </a:pPr>
            <a:r>
              <a:rPr lang="en-US" sz="1200" b="1" dirty="0">
                <a:solidFill>
                  <a:schemeClr val="accent2">
                    <a:lumMod val="50000"/>
                  </a:schemeClr>
                </a:solidFill>
              </a:rPr>
              <a:t>Null-conditional operators</a:t>
            </a:r>
          </a:p>
          <a:p>
            <a:pPr marL="171450" indent="-171450">
              <a:buFont typeface="Arial" charset="0"/>
              <a:buChar char="•"/>
            </a:pPr>
            <a:r>
              <a:rPr lang="en-US" sz="1200" b="1" dirty="0">
                <a:solidFill>
                  <a:schemeClr val="accent2">
                    <a:lumMod val="50000"/>
                  </a:schemeClr>
                </a:solidFill>
              </a:rPr>
              <a:t>Using static members</a:t>
            </a:r>
          </a:p>
          <a:p>
            <a:pPr marL="171450" indent="-171450">
              <a:buFont typeface="Arial" charset="0"/>
              <a:buChar char="•"/>
            </a:pPr>
            <a:r>
              <a:rPr lang="en-US" sz="1200" b="1" dirty="0">
                <a:solidFill>
                  <a:schemeClr val="accent2">
                    <a:lumMod val="50000"/>
                  </a:schemeClr>
                </a:solidFill>
              </a:rPr>
              <a:t>Index initializers</a:t>
            </a:r>
          </a:p>
          <a:p>
            <a:pPr marL="171450" indent="-171450">
              <a:buFont typeface="Arial" charset="0"/>
              <a:buChar char="•"/>
            </a:pPr>
            <a:r>
              <a:rPr lang="en-US" sz="1200" b="1" dirty="0">
                <a:solidFill>
                  <a:schemeClr val="accent2">
                    <a:lumMod val="50000"/>
                  </a:schemeClr>
                </a:solidFill>
              </a:rPr>
              <a:t>String interpolation</a:t>
            </a:r>
          </a:p>
          <a:p>
            <a:pPr marL="171450" indent="-171450">
              <a:buFont typeface="Arial" charset="0"/>
              <a:buChar char="•"/>
            </a:pPr>
            <a:r>
              <a:rPr lang="en-US" sz="1200" b="1" dirty="0" err="1">
                <a:solidFill>
                  <a:schemeClr val="accent2">
                    <a:lumMod val="50000"/>
                  </a:schemeClr>
                </a:solidFill>
              </a:rPr>
              <a:t>nameof</a:t>
            </a:r>
            <a:r>
              <a:rPr lang="en-US" sz="1200" b="1" dirty="0">
                <a:solidFill>
                  <a:schemeClr val="accent2">
                    <a:lumMod val="50000"/>
                  </a:schemeClr>
                </a:solidFill>
              </a:rPr>
              <a:t> operator</a:t>
            </a:r>
          </a:p>
          <a:p>
            <a:pPr marL="171450" indent="-171450">
              <a:buFont typeface="Arial" charset="0"/>
              <a:buChar char="•"/>
            </a:pPr>
            <a:r>
              <a:rPr lang="en-US" sz="1200" b="1" dirty="0">
                <a:solidFill>
                  <a:schemeClr val="accent2">
                    <a:lumMod val="50000"/>
                  </a:schemeClr>
                </a:solidFill>
              </a:rPr>
              <a:t>Await in catch/finally</a:t>
            </a:r>
          </a:p>
          <a:p>
            <a:pPr marL="171450" indent="-171450">
              <a:buFont typeface="Arial" charset="0"/>
              <a:buChar char="•"/>
            </a:pPr>
            <a:r>
              <a:rPr lang="en-US" sz="1200" b="1" dirty="0">
                <a:solidFill>
                  <a:schemeClr val="accent2">
                    <a:lumMod val="50000"/>
                  </a:schemeClr>
                </a:solidFill>
              </a:rPr>
              <a:t>Exception filters</a:t>
            </a:r>
          </a:p>
          <a:p>
            <a:pPr marL="171450" indent="-171450">
              <a:buFont typeface="Arial" charset="0"/>
              <a:buChar char="•"/>
            </a:pPr>
            <a:r>
              <a:rPr lang="en-US" sz="1200" b="1" dirty="0">
                <a:solidFill>
                  <a:schemeClr val="accent2">
                    <a:lumMod val="50000"/>
                  </a:schemeClr>
                </a:solidFill>
              </a:rPr>
              <a:t>Extension Add in collection </a:t>
            </a:r>
            <a:endParaRPr lang="ru-RU" sz="1200" b="1" dirty="0" smtClean="0">
              <a:solidFill>
                <a:schemeClr val="accent2">
                  <a:lumMod val="50000"/>
                </a:schemeClr>
              </a:solidFill>
            </a:endParaRPr>
          </a:p>
          <a:p>
            <a:r>
              <a:rPr lang="ru-RU" sz="1200" b="1" dirty="0" smtClean="0">
                <a:solidFill>
                  <a:schemeClr val="accent2">
                    <a:lumMod val="50000"/>
                  </a:schemeClr>
                </a:solidFill>
              </a:rPr>
              <a:t>      </a:t>
            </a:r>
            <a:r>
              <a:rPr lang="en-US" sz="1200" b="1" dirty="0" smtClean="0">
                <a:solidFill>
                  <a:schemeClr val="accent2">
                    <a:lumMod val="50000"/>
                  </a:schemeClr>
                </a:solidFill>
              </a:rPr>
              <a:t>initializers</a:t>
            </a:r>
            <a:endParaRPr lang="en-US" sz="1200" b="1" dirty="0">
              <a:solidFill>
                <a:schemeClr val="accent2">
                  <a:lumMod val="50000"/>
                </a:schemeClr>
              </a:solidFill>
            </a:endParaRPr>
          </a:p>
          <a:p>
            <a:pPr marL="171450" indent="-171450">
              <a:buFont typeface="Arial" charset="0"/>
              <a:buChar char="•"/>
            </a:pPr>
            <a:r>
              <a:rPr lang="en-US" sz="1200" b="1" dirty="0">
                <a:solidFill>
                  <a:schemeClr val="accent2">
                    <a:lumMod val="50000"/>
                  </a:schemeClr>
                </a:solidFill>
              </a:rPr>
              <a:t>Improved overload resolution</a:t>
            </a:r>
          </a:p>
        </p:txBody>
      </p:sp>
      <p:sp>
        <p:nvSpPr>
          <p:cNvPr id="13" name="Rectangle 95"/>
          <p:cNvSpPr/>
          <p:nvPr/>
        </p:nvSpPr>
        <p:spPr>
          <a:xfrm>
            <a:off x="33169" y="6094215"/>
            <a:ext cx="9077661" cy="369332"/>
          </a:xfrm>
          <a:prstGeom prst="rect">
            <a:avLst/>
          </a:prstGeom>
        </p:spPr>
        <p:txBody>
          <a:bodyPr wrap="square">
            <a:spAutoFit/>
          </a:bodyPr>
          <a:lstStyle/>
          <a:p>
            <a:r>
              <a:rPr lang="en-US" dirty="0">
                <a:solidFill>
                  <a:schemeClr val="accent2">
                    <a:lumMod val="50000"/>
                  </a:schemeClr>
                </a:solidFill>
                <a:hlinkClick r:id="rId4"/>
              </a:rPr>
              <a:t>http://</a:t>
            </a:r>
            <a:r>
              <a:rPr lang="en-US" dirty="0" smtClean="0">
                <a:solidFill>
                  <a:schemeClr val="accent2">
                    <a:lumMod val="50000"/>
                  </a:schemeClr>
                </a:solidFill>
                <a:hlinkClick r:id="rId4"/>
              </a:rPr>
              <a:t>www.ecma-international.org/publications/standards/Ecma-334.htm</a:t>
            </a:r>
            <a:r>
              <a:rPr lang="ru-RU" dirty="0" smtClean="0">
                <a:solidFill>
                  <a:schemeClr val="accent2">
                    <a:lumMod val="50000"/>
                  </a:schemeClr>
                </a:solidFill>
              </a:rPr>
              <a:t> </a:t>
            </a:r>
            <a:endParaRPr lang="en-US" dirty="0">
              <a:solidFill>
                <a:schemeClr val="accent2">
                  <a:lumMod val="50000"/>
                </a:schemeClr>
              </a:solidFill>
            </a:endParaRPr>
          </a:p>
        </p:txBody>
      </p:sp>
    </p:spTree>
    <p:extLst>
      <p:ext uri="{BB962C8B-B14F-4D97-AF65-F5344CB8AC3E}">
        <p14:creationId xmlns:p14="http://schemas.microsoft.com/office/powerpoint/2010/main" val="16425488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 name="Shape 550"/>
          <p:cNvSpPr/>
          <p:nvPr/>
        </p:nvSpPr>
        <p:spPr>
          <a:xfrm>
            <a:off x="304069" y="754837"/>
            <a:ext cx="8624032" cy="762001"/>
          </a:xfrm>
          <a:prstGeom prst="roundRect">
            <a:avLst>
              <a:gd name="adj" fmla="val 16667"/>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t">
            <a:noAutofit/>
          </a:bodyPr>
          <a:lstStyle/>
          <a:p>
            <a:pPr lvl="0" algn="just">
              <a:defRPr sz="1700"/>
            </a:pPr>
            <a:endParaRPr>
              <a:solidFill>
                <a:schemeClr val="bg1"/>
              </a:solidFill>
            </a:endParaRPr>
          </a:p>
        </p:txBody>
      </p:sp>
      <p:sp>
        <p:nvSpPr>
          <p:cNvPr id="551" name="Shape 551"/>
          <p:cNvSpPr/>
          <p:nvPr/>
        </p:nvSpPr>
        <p:spPr>
          <a:xfrm>
            <a:off x="354697" y="792034"/>
            <a:ext cx="8536205" cy="6502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noAutofit/>
          </a:bodyPr>
          <a:lstStyle>
            <a:lvl1pPr algn="just">
              <a:defRPr sz="1700"/>
            </a:lvl1pPr>
          </a:lstStyle>
          <a:p>
            <a:pPr lvl="0">
              <a:defRPr sz="1800"/>
            </a:pPr>
            <a:r>
              <a:rPr sz="1800" dirty="0">
                <a:solidFill>
                  <a:schemeClr val="bg1"/>
                </a:solidFill>
              </a:rPr>
              <a:t>В Visual Studio </a:t>
            </a:r>
            <a:r>
              <a:rPr sz="1800" dirty="0" err="1">
                <a:solidFill>
                  <a:schemeClr val="bg1"/>
                </a:solidFill>
              </a:rPr>
              <a:t>можно</a:t>
            </a:r>
            <a:r>
              <a:rPr sz="1800" dirty="0">
                <a:solidFill>
                  <a:schemeClr val="bg1"/>
                </a:solidFill>
              </a:rPr>
              <a:t> </a:t>
            </a:r>
            <a:r>
              <a:rPr sz="1800" dirty="0" err="1">
                <a:solidFill>
                  <a:schemeClr val="bg1"/>
                </a:solidFill>
              </a:rPr>
              <a:t>добавить</a:t>
            </a:r>
            <a:r>
              <a:rPr sz="1800" dirty="0">
                <a:solidFill>
                  <a:schemeClr val="bg1"/>
                </a:solidFill>
              </a:rPr>
              <a:t> </a:t>
            </a:r>
            <a:r>
              <a:rPr sz="1800" dirty="0" err="1">
                <a:solidFill>
                  <a:schemeClr val="bg1"/>
                </a:solidFill>
              </a:rPr>
              <a:t>комментарии</a:t>
            </a:r>
            <a:r>
              <a:rPr sz="1800" dirty="0">
                <a:solidFill>
                  <a:schemeClr val="bg1"/>
                </a:solidFill>
              </a:rPr>
              <a:t> к </a:t>
            </a:r>
            <a:r>
              <a:rPr sz="1800" dirty="0" err="1">
                <a:solidFill>
                  <a:schemeClr val="bg1"/>
                </a:solidFill>
              </a:rPr>
              <a:t>исходному</a:t>
            </a:r>
            <a:r>
              <a:rPr sz="1800" dirty="0">
                <a:solidFill>
                  <a:schemeClr val="bg1"/>
                </a:solidFill>
              </a:rPr>
              <a:t> </a:t>
            </a:r>
            <a:r>
              <a:rPr sz="1800" dirty="0" err="1">
                <a:solidFill>
                  <a:schemeClr val="bg1"/>
                </a:solidFill>
              </a:rPr>
              <a:t>коду</a:t>
            </a:r>
            <a:r>
              <a:rPr sz="1800" dirty="0">
                <a:solidFill>
                  <a:schemeClr val="bg1"/>
                </a:solidFill>
              </a:rPr>
              <a:t>, </a:t>
            </a:r>
            <a:r>
              <a:rPr sz="1800" dirty="0" err="1">
                <a:solidFill>
                  <a:schemeClr val="bg1"/>
                </a:solidFill>
              </a:rPr>
              <a:t>который</a:t>
            </a:r>
            <a:r>
              <a:rPr sz="1800" dirty="0">
                <a:solidFill>
                  <a:schemeClr val="bg1"/>
                </a:solidFill>
              </a:rPr>
              <a:t> </a:t>
            </a:r>
            <a:r>
              <a:rPr sz="1800" dirty="0" err="1">
                <a:solidFill>
                  <a:schemeClr val="bg1"/>
                </a:solidFill>
              </a:rPr>
              <a:t>будет</a:t>
            </a:r>
            <a:r>
              <a:rPr sz="1800" dirty="0">
                <a:solidFill>
                  <a:schemeClr val="bg1"/>
                </a:solidFill>
              </a:rPr>
              <a:t> </a:t>
            </a:r>
            <a:r>
              <a:rPr sz="1800" dirty="0" err="1">
                <a:solidFill>
                  <a:schemeClr val="bg1"/>
                </a:solidFill>
              </a:rPr>
              <a:t>обработан</a:t>
            </a:r>
            <a:r>
              <a:rPr sz="1800" dirty="0">
                <a:solidFill>
                  <a:schemeClr val="bg1"/>
                </a:solidFill>
              </a:rPr>
              <a:t> в XML </a:t>
            </a:r>
            <a:r>
              <a:rPr sz="1800" dirty="0" err="1">
                <a:solidFill>
                  <a:schemeClr val="bg1"/>
                </a:solidFill>
              </a:rPr>
              <a:t>файл</a:t>
            </a:r>
            <a:endParaRPr sz="1800" dirty="0">
              <a:solidFill>
                <a:schemeClr val="bg1"/>
              </a:solidFill>
            </a:endParaRPr>
          </a:p>
        </p:txBody>
      </p:sp>
      <p:sp>
        <p:nvSpPr>
          <p:cNvPr id="553" name="Shape 553"/>
          <p:cNvSpPr/>
          <p:nvPr/>
        </p:nvSpPr>
        <p:spPr>
          <a:xfrm>
            <a:off x="284957" y="2636819"/>
            <a:ext cx="8610601" cy="3641151"/>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9525" cap="flat">
            <a:solidFill>
              <a:schemeClr val="accent2">
                <a:lumMod val="50000"/>
              </a:schemeClr>
            </a:solidFill>
            <a:prstDash val="solid"/>
            <a:bevel/>
          </a:ln>
          <a:effectLst/>
        </p:spPr>
        <p:txBody>
          <a:bodyPr wrap="square" lIns="0" tIns="0" rIns="0" bIns="0" numCol="1" anchor="t">
            <a:noAutofit/>
          </a:bodyPr>
          <a:lstStyle/>
          <a:p>
            <a:pPr lvl="0"/>
            <a:endParaRPr/>
          </a:p>
        </p:txBody>
      </p:sp>
      <p:sp>
        <p:nvSpPr>
          <p:cNvPr id="554" name="Shape 554"/>
          <p:cNvSpPr/>
          <p:nvPr/>
        </p:nvSpPr>
        <p:spPr>
          <a:xfrm>
            <a:off x="418465" y="2933901"/>
            <a:ext cx="8408667" cy="30469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lvl="0"/>
            <a:r>
              <a:rPr sz="1600" dirty="0">
                <a:latin typeface="Consolas"/>
                <a:ea typeface="Consolas"/>
                <a:cs typeface="Consolas"/>
                <a:sym typeface="Consolas"/>
              </a:rPr>
              <a:t>/// &lt;summary&gt; The Hello class prints a greeting on the screen</a:t>
            </a:r>
          </a:p>
          <a:p>
            <a:pPr lvl="0"/>
            <a:r>
              <a:rPr sz="1600" dirty="0">
                <a:latin typeface="Consolas"/>
                <a:ea typeface="Consolas"/>
                <a:cs typeface="Consolas"/>
                <a:sym typeface="Consolas"/>
              </a:rPr>
              <a:t>/// &lt;/summary&gt;</a:t>
            </a:r>
          </a:p>
          <a:p>
            <a:pPr lvl="0"/>
            <a:r>
              <a:rPr sz="1600" dirty="0">
                <a:latin typeface="Consolas"/>
                <a:ea typeface="Consolas"/>
                <a:cs typeface="Consolas"/>
                <a:sym typeface="Consolas"/>
              </a:rPr>
              <a:t>public class Hello</a:t>
            </a:r>
          </a:p>
          <a:p>
            <a:pPr lvl="0"/>
            <a:r>
              <a:rPr sz="1600" dirty="0">
                <a:latin typeface="Consolas"/>
                <a:ea typeface="Consolas"/>
                <a:cs typeface="Consolas"/>
                <a:sym typeface="Consolas"/>
              </a:rPr>
              <a:t>{</a:t>
            </a:r>
          </a:p>
          <a:p>
            <a:pPr lvl="0"/>
            <a:r>
              <a:rPr sz="1600" dirty="0">
                <a:latin typeface="Consolas"/>
                <a:ea typeface="Consolas"/>
                <a:cs typeface="Consolas"/>
                <a:sym typeface="Consolas"/>
              </a:rPr>
              <a:t>    /// &lt;summary&gt; We use console-based I/O. For more information about</a:t>
            </a:r>
          </a:p>
          <a:p>
            <a:pPr lvl="0"/>
            <a:r>
              <a:rPr sz="1600" dirty="0">
                <a:latin typeface="Consolas"/>
                <a:ea typeface="Consolas"/>
                <a:cs typeface="Consolas"/>
                <a:sym typeface="Consolas"/>
              </a:rPr>
              <a:t>    /// </a:t>
            </a:r>
            <a:r>
              <a:rPr sz="1600" dirty="0" err="1">
                <a:latin typeface="Consolas"/>
                <a:ea typeface="Consolas"/>
                <a:cs typeface="Consolas"/>
                <a:sym typeface="Consolas"/>
              </a:rPr>
              <a:t>WriteLine</a:t>
            </a:r>
            <a:r>
              <a:rPr sz="1600" dirty="0">
                <a:latin typeface="Consolas"/>
                <a:ea typeface="Consolas"/>
                <a:cs typeface="Consolas"/>
                <a:sym typeface="Consolas"/>
              </a:rPr>
              <a:t>, see &lt;</a:t>
            </a:r>
            <a:r>
              <a:rPr sz="1600" dirty="0" err="1">
                <a:latin typeface="Consolas"/>
                <a:ea typeface="Consolas"/>
                <a:cs typeface="Consolas"/>
                <a:sym typeface="Consolas"/>
              </a:rPr>
              <a:t>seealso</a:t>
            </a:r>
            <a:r>
              <a:rPr sz="1600" dirty="0">
                <a:latin typeface="Consolas"/>
                <a:ea typeface="Consolas"/>
                <a:cs typeface="Consolas"/>
                <a:sym typeface="Consolas"/>
              </a:rPr>
              <a:t> </a:t>
            </a:r>
            <a:r>
              <a:rPr sz="1600" dirty="0" err="1">
                <a:latin typeface="Consolas"/>
                <a:ea typeface="Consolas"/>
                <a:cs typeface="Consolas"/>
                <a:sym typeface="Consolas"/>
              </a:rPr>
              <a:t>cref</a:t>
            </a:r>
            <a:r>
              <a:rPr sz="1600" dirty="0">
                <a:latin typeface="Consolas"/>
                <a:ea typeface="Consolas"/>
                <a:cs typeface="Consolas"/>
                <a:sym typeface="Consolas"/>
              </a:rPr>
              <a:t>="</a:t>
            </a:r>
            <a:r>
              <a:rPr sz="1600" dirty="0" err="1">
                <a:latin typeface="Consolas"/>
                <a:ea typeface="Consolas"/>
                <a:cs typeface="Consolas"/>
                <a:sym typeface="Consolas"/>
              </a:rPr>
              <a:t>System.Console.WriteLine</a:t>
            </a:r>
            <a:r>
              <a:rPr sz="1600" dirty="0">
                <a:latin typeface="Consolas"/>
                <a:ea typeface="Consolas"/>
                <a:cs typeface="Consolas"/>
                <a:sym typeface="Consolas"/>
              </a:rPr>
              <a:t>()"/&gt;</a:t>
            </a:r>
          </a:p>
          <a:p>
            <a:pPr lvl="0"/>
            <a:r>
              <a:rPr sz="1600" dirty="0">
                <a:latin typeface="Consolas"/>
                <a:ea typeface="Consolas"/>
                <a:cs typeface="Consolas"/>
                <a:sym typeface="Consolas"/>
              </a:rPr>
              <a:t>    /// &lt;/summary&gt;</a:t>
            </a:r>
          </a:p>
          <a:p>
            <a:pPr lvl="0"/>
            <a:r>
              <a:rPr sz="1600" dirty="0">
                <a:latin typeface="Consolas"/>
                <a:ea typeface="Consolas"/>
                <a:cs typeface="Consolas"/>
                <a:sym typeface="Consolas"/>
              </a:rPr>
              <a:t>    public static void Main()</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a:t>
            </a:r>
            <a:r>
              <a:rPr sz="1600" dirty="0" err="1">
                <a:latin typeface="Consolas"/>
                <a:ea typeface="Consolas"/>
                <a:cs typeface="Consolas"/>
                <a:sym typeface="Consolas"/>
              </a:rPr>
              <a:t>Console.WriteLine</a:t>
            </a:r>
            <a:r>
              <a:rPr sz="1600" dirty="0">
                <a:latin typeface="Consolas"/>
                <a:ea typeface="Consolas"/>
                <a:cs typeface="Consolas"/>
                <a:sym typeface="Consolas"/>
              </a:rPr>
              <a:t>("Hello World");</a:t>
            </a:r>
          </a:p>
          <a:p>
            <a:pPr lvl="0"/>
            <a:r>
              <a:rPr sz="1600" dirty="0">
                <a:latin typeface="Consolas"/>
                <a:ea typeface="Consolas"/>
                <a:cs typeface="Consolas"/>
                <a:sym typeface="Consolas"/>
              </a:rPr>
              <a:t>    }</a:t>
            </a:r>
          </a:p>
          <a:p>
            <a:pPr lvl="0"/>
            <a:r>
              <a:rPr sz="1600" dirty="0">
                <a:latin typeface="Consolas"/>
                <a:ea typeface="Consolas"/>
                <a:cs typeface="Consolas"/>
                <a:sym typeface="Consolas"/>
              </a:rPr>
              <a:t>}</a:t>
            </a:r>
          </a:p>
        </p:txBody>
      </p:sp>
      <p:sp>
        <p:nvSpPr>
          <p:cNvPr id="556" name="Shape 556"/>
          <p:cNvSpPr/>
          <p:nvPr/>
        </p:nvSpPr>
        <p:spPr>
          <a:xfrm>
            <a:off x="284957" y="1655873"/>
            <a:ext cx="8662197" cy="841912"/>
          </a:xfrm>
          <a:prstGeom prst="roundRect">
            <a:avLst>
              <a:gd name="adj" fmla="val 16667"/>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t">
            <a:noAutofit/>
          </a:bodyPr>
          <a:lstStyle/>
          <a:p>
            <a:pPr lvl="0" algn="just"/>
            <a:endParaRPr>
              <a:solidFill>
                <a:schemeClr val="bg1"/>
              </a:solidFill>
            </a:endParaRPr>
          </a:p>
        </p:txBody>
      </p:sp>
      <p:sp>
        <p:nvSpPr>
          <p:cNvPr id="557" name="Shape 557"/>
          <p:cNvSpPr/>
          <p:nvPr/>
        </p:nvSpPr>
        <p:spPr>
          <a:xfrm>
            <a:off x="339546" y="1750268"/>
            <a:ext cx="8566509" cy="6531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noAutofit/>
          </a:bodyPr>
          <a:lstStyle>
            <a:lvl1pPr algn="just">
              <a:defRPr sz="1700"/>
            </a:lvl1pPr>
          </a:lstStyle>
          <a:p>
            <a:pPr lvl="0">
              <a:defRPr sz="1800"/>
            </a:pPr>
            <a:r>
              <a:rPr sz="1800">
                <a:solidFill>
                  <a:schemeClr val="bg1"/>
                </a:solidFill>
              </a:rPr>
              <a:t>XML файл может быть включен в процесс создания справочной документации по классу или использован для поддержки IntelliSense</a:t>
            </a:r>
          </a:p>
        </p:txBody>
      </p:sp>
      <p:sp>
        <p:nvSpPr>
          <p:cNvPr id="2" name="Заголовок 1"/>
          <p:cNvSpPr>
            <a:spLocks noGrp="1"/>
          </p:cNvSpPr>
          <p:nvPr>
            <p:ph type="title"/>
          </p:nvPr>
        </p:nvSpPr>
        <p:spPr/>
        <p:txBody>
          <a:bodyPr/>
          <a:lstStyle/>
          <a:p>
            <a:r>
              <a:rPr lang="ru-RU" dirty="0"/>
              <a:t>Документирование приложений. </a:t>
            </a:r>
            <a:r>
              <a:rPr lang="en-US" dirty="0"/>
              <a:t>XML </a:t>
            </a:r>
            <a:r>
              <a:rPr lang="ru-RU" dirty="0"/>
              <a:t>комментарии</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Документирование приложений. </a:t>
            </a:r>
            <a:r>
              <a:rPr lang="en-US" dirty="0"/>
              <a:t>XML </a:t>
            </a:r>
            <a:r>
              <a:rPr lang="ru-RU" dirty="0"/>
              <a:t>комментарии</a:t>
            </a:r>
            <a:endParaRPr lang="en-US" dirty="0"/>
          </a:p>
        </p:txBody>
      </p:sp>
      <p:graphicFrame>
        <p:nvGraphicFramePr>
          <p:cNvPr id="562" name="Table 562"/>
          <p:cNvGraphicFramePr/>
          <p:nvPr>
            <p:extLst>
              <p:ext uri="{D42A27DB-BD31-4B8C-83A1-F6EECF244321}">
                <p14:modId xmlns:p14="http://schemas.microsoft.com/office/powerpoint/2010/main" val="601527058"/>
              </p:ext>
            </p:extLst>
          </p:nvPr>
        </p:nvGraphicFramePr>
        <p:xfrm>
          <a:off x="254000" y="1054956"/>
          <a:ext cx="8635999" cy="4595297"/>
        </p:xfrm>
        <a:graphic>
          <a:graphicData uri="http://schemas.openxmlformats.org/drawingml/2006/table">
            <a:tbl>
              <a:tblPr firstRow="1">
                <a:tableStyleId>{1FECB4D8-DB02-4DC6-A0A2-4F2EBAE1DC90}</a:tableStyleId>
              </a:tblPr>
              <a:tblGrid>
                <a:gridCol w="1757769">
                  <a:extLst>
                    <a:ext uri="{9D8B030D-6E8A-4147-A177-3AD203B41FA5}">
                      <a16:colId xmlns:a16="http://schemas.microsoft.com/office/drawing/2014/main" xmlns="" val="20000"/>
                    </a:ext>
                  </a:extLst>
                </a:gridCol>
                <a:gridCol w="6878230">
                  <a:extLst>
                    <a:ext uri="{9D8B030D-6E8A-4147-A177-3AD203B41FA5}">
                      <a16:colId xmlns:a16="http://schemas.microsoft.com/office/drawing/2014/main" xmlns="" val="20001"/>
                    </a:ext>
                  </a:extLst>
                </a:gridCol>
              </a:tblGrid>
              <a:tr h="468518">
                <a:tc>
                  <a:txBody>
                    <a:bodyPr/>
                    <a:lstStyle/>
                    <a:p>
                      <a:pPr lvl="0" algn="ctr">
                        <a:defRPr sz="1800" b="0" i="0"/>
                      </a:pPr>
                      <a:r>
                        <a:rPr sz="1600" b="1">
                          <a:solidFill>
                            <a:schemeClr val="bg1"/>
                          </a:solidFill>
                          <a:latin typeface="Calibri" panose="020F0502020204030204" pitchFamily="34" charset="0"/>
                        </a:rPr>
                        <a:t>Tег</a:t>
                      </a:r>
                    </a:p>
                  </a:txBody>
                  <a:tcPr marL="63500" marR="63500" marT="63500" marB="63500" anchor="ctr" horzOverflow="overflow">
                    <a:solidFill>
                      <a:schemeClr val="accent2">
                        <a:lumMod val="50000"/>
                      </a:schemeClr>
                    </a:solidFill>
                  </a:tcPr>
                </a:tc>
                <a:tc>
                  <a:txBody>
                    <a:bodyPr/>
                    <a:lstStyle/>
                    <a:p>
                      <a:pPr lvl="0" algn="ctr">
                        <a:defRPr sz="1800" b="0" i="0"/>
                      </a:pPr>
                      <a:r>
                        <a:rPr sz="1600" b="1" dirty="0" err="1">
                          <a:solidFill>
                            <a:schemeClr val="bg1"/>
                          </a:solidFill>
                          <a:latin typeface="Calibri" panose="020F0502020204030204" pitchFamily="34" charset="0"/>
                        </a:rPr>
                        <a:t>Назначение</a:t>
                      </a:r>
                      <a:endParaRPr sz="1600" b="1" dirty="0">
                        <a:solidFill>
                          <a:schemeClr val="bg1"/>
                        </a:solidFill>
                        <a:latin typeface="Calibri" panose="020F0502020204030204" pitchFamily="34" charset="0"/>
                      </a:endParaRPr>
                    </a:p>
                  </a:txBody>
                  <a:tcPr marL="63500" marR="63500" marT="63500" marB="63500" anchor="ctr" horzOverflow="overflow">
                    <a:solidFill>
                      <a:schemeClr val="accent2">
                        <a:lumMod val="50000"/>
                      </a:schemeClr>
                    </a:solidFill>
                  </a:tcPr>
                </a:tc>
                <a:extLst>
                  <a:ext uri="{0D108BD9-81ED-4DB2-BD59-A6C34878D82A}">
                    <a16:rowId xmlns:a16="http://schemas.microsoft.com/office/drawing/2014/main" xmlns="" val="10000"/>
                  </a:ext>
                </a:extLst>
              </a:tr>
              <a:tr h="548486">
                <a:tc>
                  <a:txBody>
                    <a:bodyPr/>
                    <a:lstStyle/>
                    <a:p>
                      <a:pPr lvl="0" algn="ctr">
                        <a:defRPr sz="1800" b="0" i="0"/>
                      </a:pPr>
                      <a:r>
                        <a:rPr sz="1600">
                          <a:latin typeface="Calibri" panose="020F0502020204030204" pitchFamily="34" charset="0"/>
                        </a:rPr>
                        <a:t>&lt;summary&gt;</a:t>
                      </a:r>
                      <a:endParaRPr sz="1600" b="1">
                        <a:latin typeface="Calibri" panose="020F0502020204030204" pitchFamily="34" charset="0"/>
                      </a:endParaRPr>
                    </a:p>
                  </a:txBody>
                  <a:tcPr marL="63500" marR="63500" marT="63500" marB="63500" anchor="ctr" horzOverflow="overflow"/>
                </a:tc>
                <a:tc>
                  <a:txBody>
                    <a:bodyPr/>
                    <a:lstStyle/>
                    <a:p>
                      <a:pPr lvl="0" algn="just">
                        <a:defRPr sz="1800" b="0" i="0"/>
                      </a:pPr>
                      <a:r>
                        <a:rPr sz="1600">
                          <a:latin typeface="Calibri" panose="020F0502020204030204" pitchFamily="34" charset="0"/>
                        </a:rPr>
                        <a:t>Предоставляет краткое описание. Для более подробного описания используются теги &lt;remarks&gt;.</a:t>
                      </a:r>
                    </a:p>
                  </a:txBody>
                  <a:tcPr marL="63500" marR="63500" marT="63500" marB="63500" horzOverflow="overflow"/>
                </a:tc>
                <a:extLst>
                  <a:ext uri="{0D108BD9-81ED-4DB2-BD59-A6C34878D82A}">
                    <a16:rowId xmlns:a16="http://schemas.microsoft.com/office/drawing/2014/main" xmlns="" val="10001"/>
                  </a:ext>
                </a:extLst>
              </a:tr>
              <a:tr h="622300">
                <a:tc>
                  <a:txBody>
                    <a:bodyPr/>
                    <a:lstStyle/>
                    <a:p>
                      <a:pPr lvl="0" algn="ctr">
                        <a:defRPr sz="1800" b="0" i="0"/>
                      </a:pPr>
                      <a:r>
                        <a:rPr sz="1600">
                          <a:latin typeface="Calibri" panose="020F0502020204030204" pitchFamily="34" charset="0"/>
                        </a:rPr>
                        <a:t>&lt;remarks&gt;</a:t>
                      </a:r>
                      <a:endParaRPr sz="1600" b="1">
                        <a:latin typeface="Calibri" panose="020F0502020204030204" pitchFamily="34" charset="0"/>
                      </a:endParaRPr>
                    </a:p>
                  </a:txBody>
                  <a:tcPr marL="63500" marR="63500" marT="63500" marB="63500" anchor="ctr" horzOverflow="overflow"/>
                </a:tc>
                <a:tc>
                  <a:txBody>
                    <a:bodyPr/>
                    <a:lstStyle/>
                    <a:p>
                      <a:pPr lvl="0" algn="just">
                        <a:defRPr sz="1800" b="0" i="0"/>
                      </a:pPr>
                      <a:r>
                        <a:rPr sz="1600">
                          <a:latin typeface="Calibri" panose="020F0502020204030204" pitchFamily="34" charset="0"/>
                        </a:rPr>
                        <a:t>Содержит подробное описание. Этот тег может содержать вложенные разделы (пункты), списки и другие типы тегов.</a:t>
                      </a:r>
                    </a:p>
                  </a:txBody>
                  <a:tcPr marL="63500" marR="63500" marT="63500" marB="63500" horzOverflow="overflow"/>
                </a:tc>
                <a:extLst>
                  <a:ext uri="{0D108BD9-81ED-4DB2-BD59-A6C34878D82A}">
                    <a16:rowId xmlns:a16="http://schemas.microsoft.com/office/drawing/2014/main" xmlns="" val="10002"/>
                  </a:ext>
                </a:extLst>
              </a:tr>
              <a:tr h="863600">
                <a:tc>
                  <a:txBody>
                    <a:bodyPr/>
                    <a:lstStyle/>
                    <a:p>
                      <a:pPr lvl="0" algn="ctr">
                        <a:defRPr sz="1800" b="0" i="0"/>
                      </a:pPr>
                      <a:r>
                        <a:rPr sz="1600">
                          <a:latin typeface="Calibri" panose="020F0502020204030204" pitchFamily="34" charset="0"/>
                        </a:rPr>
                        <a:t>&lt;example&gt;</a:t>
                      </a:r>
                      <a:endParaRPr sz="1600" b="1">
                        <a:latin typeface="Calibri" panose="020F0502020204030204" pitchFamily="34" charset="0"/>
                      </a:endParaRPr>
                    </a:p>
                  </a:txBody>
                  <a:tcPr marL="63500" marR="63500" marT="63500" marB="63500" anchor="ctr" horzOverflow="overflow"/>
                </a:tc>
                <a:tc>
                  <a:txBody>
                    <a:bodyPr/>
                    <a:lstStyle/>
                    <a:p>
                      <a:pPr lvl="0" algn="just">
                        <a:defRPr sz="1800" b="0" i="0"/>
                      </a:pPr>
                      <a:r>
                        <a:rPr sz="1600">
                          <a:latin typeface="Calibri" panose="020F0502020204030204" pitchFamily="34" charset="0"/>
                        </a:rPr>
                        <a:t>Предоставляет пример того, как метод, свойство или другой член библиотеки должен быть использован. Этот тег часто связано с использованием вложенных тегов &lt;code&gt;.</a:t>
                      </a:r>
                    </a:p>
                  </a:txBody>
                  <a:tcPr marL="63500" marR="63500" marT="63500" marB="63500" horzOverflow="overflow"/>
                </a:tc>
                <a:extLst>
                  <a:ext uri="{0D108BD9-81ED-4DB2-BD59-A6C34878D82A}">
                    <a16:rowId xmlns:a16="http://schemas.microsoft.com/office/drawing/2014/main" xmlns="" val="10003"/>
                  </a:ext>
                </a:extLst>
              </a:tr>
              <a:tr h="502199">
                <a:tc>
                  <a:txBody>
                    <a:bodyPr/>
                    <a:lstStyle/>
                    <a:p>
                      <a:pPr lvl="0" algn="ctr">
                        <a:defRPr sz="1800" b="0" i="0"/>
                      </a:pPr>
                      <a:r>
                        <a:rPr sz="1600">
                          <a:latin typeface="Calibri" panose="020F0502020204030204" pitchFamily="34" charset="0"/>
                        </a:rPr>
                        <a:t>&lt;code&gt;</a:t>
                      </a:r>
                      <a:endParaRPr sz="1600" b="1">
                        <a:latin typeface="Calibri" panose="020F0502020204030204" pitchFamily="34" charset="0"/>
                      </a:endParaRPr>
                    </a:p>
                  </a:txBody>
                  <a:tcPr marL="63500" marR="63500" marT="63500" marB="63500" anchor="ctr" horzOverflow="overflow"/>
                </a:tc>
                <a:tc>
                  <a:txBody>
                    <a:bodyPr/>
                    <a:lstStyle/>
                    <a:p>
                      <a:pPr lvl="0" algn="just">
                        <a:defRPr sz="1800" b="0" i="0"/>
                      </a:pPr>
                      <a:r>
                        <a:rPr sz="1600">
                          <a:latin typeface="Calibri" panose="020F0502020204030204" pitchFamily="34" charset="0"/>
                        </a:rPr>
                        <a:t>Указывает, что прилагаемый текст является кодом приложения.</a:t>
                      </a:r>
                    </a:p>
                  </a:txBody>
                  <a:tcPr marL="63500" marR="63500" marT="63500" marB="63500" horzOverflow="overflow"/>
                </a:tc>
                <a:extLst>
                  <a:ext uri="{0D108BD9-81ED-4DB2-BD59-A6C34878D82A}">
                    <a16:rowId xmlns:a16="http://schemas.microsoft.com/office/drawing/2014/main" xmlns="" val="10004"/>
                  </a:ext>
                </a:extLst>
              </a:tr>
              <a:tr h="381000">
                <a:tc>
                  <a:txBody>
                    <a:bodyPr/>
                    <a:lstStyle/>
                    <a:p>
                      <a:pPr lvl="0" algn="ctr">
                        <a:defRPr sz="1800" b="0" i="0"/>
                      </a:pPr>
                      <a:r>
                        <a:rPr sz="1600">
                          <a:latin typeface="Calibri" panose="020F0502020204030204" pitchFamily="34" charset="0"/>
                        </a:rPr>
                        <a:t>&lt;returns&gt;</a:t>
                      </a:r>
                      <a:endParaRPr sz="1600" b="1">
                        <a:latin typeface="Calibri" panose="020F0502020204030204" pitchFamily="34" charset="0"/>
                      </a:endParaRPr>
                    </a:p>
                  </a:txBody>
                  <a:tcPr marL="63500" marR="63500" marT="63500" marB="63500" anchor="ctr" horzOverflow="overflow"/>
                </a:tc>
                <a:tc>
                  <a:txBody>
                    <a:bodyPr/>
                    <a:lstStyle/>
                    <a:p>
                      <a:pPr lvl="0" algn="just">
                        <a:defRPr sz="1800" b="0" i="0"/>
                      </a:pPr>
                      <a:r>
                        <a:rPr sz="1600">
                          <a:latin typeface="Calibri" panose="020F0502020204030204" pitchFamily="34" charset="0"/>
                        </a:rPr>
                        <a:t>Документирует возвращаемое значение и тип метода.</a:t>
                      </a:r>
                    </a:p>
                  </a:txBody>
                  <a:tcPr marL="63500" marR="63500" marT="63500" marB="63500" horzOverflow="overflow"/>
                </a:tc>
                <a:extLst>
                  <a:ext uri="{0D108BD9-81ED-4DB2-BD59-A6C34878D82A}">
                    <a16:rowId xmlns:a16="http://schemas.microsoft.com/office/drawing/2014/main" xmlns="" val="10005"/>
                  </a:ext>
                </a:extLst>
              </a:tr>
              <a:tr h="381000">
                <a:tc>
                  <a:txBody>
                    <a:bodyPr/>
                    <a:lstStyle/>
                    <a:p>
                      <a:pPr lvl="0" algn="ctr">
                        <a:defRPr sz="1800" b="0" i="0"/>
                      </a:pPr>
                      <a:r>
                        <a:rPr sz="1600">
                          <a:latin typeface="Calibri" panose="020F0502020204030204" pitchFamily="34" charset="0"/>
                        </a:rPr>
                        <a:t>&lt;exception&gt;</a:t>
                      </a:r>
                      <a:endParaRPr sz="1600" b="1">
                        <a:latin typeface="Calibri" panose="020F0502020204030204" pitchFamily="34" charset="0"/>
                      </a:endParaRPr>
                    </a:p>
                  </a:txBody>
                  <a:tcPr marL="63500" marR="63500" marT="63500" marB="63500" anchor="ctr" horzOverflow="overflow"/>
                </a:tc>
                <a:tc>
                  <a:txBody>
                    <a:bodyPr/>
                    <a:lstStyle/>
                    <a:p>
                      <a:pPr lvl="0" algn="l">
                        <a:defRPr sz="1800" b="0" i="0"/>
                      </a:pPr>
                      <a:r>
                        <a:rPr sz="1600">
                          <a:latin typeface="Calibri" panose="020F0502020204030204" pitchFamily="34" charset="0"/>
                        </a:rPr>
                        <a:t>Документирует класс исключения (синтаксис проверяется компилятором)</a:t>
                      </a:r>
                    </a:p>
                  </a:txBody>
                  <a:tcPr marL="63500" marR="63500" marT="63500" marB="63500" horzOverflow="overflow"/>
                </a:tc>
                <a:extLst>
                  <a:ext uri="{0D108BD9-81ED-4DB2-BD59-A6C34878D82A}">
                    <a16:rowId xmlns:a16="http://schemas.microsoft.com/office/drawing/2014/main" xmlns="" val="10006"/>
                  </a:ext>
                </a:extLst>
              </a:tr>
              <a:tr h="381000">
                <a:tc>
                  <a:txBody>
                    <a:bodyPr/>
                    <a:lstStyle/>
                    <a:p>
                      <a:pPr lvl="0" algn="ctr">
                        <a:defRPr sz="1800" b="0" i="0"/>
                      </a:pPr>
                      <a:r>
                        <a:rPr sz="1600">
                          <a:latin typeface="Calibri" panose="020F0502020204030204" pitchFamily="34" charset="0"/>
                        </a:rPr>
                        <a:t>&lt;param&gt;</a:t>
                      </a:r>
                      <a:endParaRPr sz="1600" b="1">
                        <a:latin typeface="Calibri" panose="020F0502020204030204" pitchFamily="34" charset="0"/>
                      </a:endParaRPr>
                    </a:p>
                  </a:txBody>
                  <a:tcPr marL="63500" marR="63500" marT="63500" marB="63500" anchor="ctr" horzOverflow="overflow"/>
                </a:tc>
                <a:tc>
                  <a:txBody>
                    <a:bodyPr/>
                    <a:lstStyle/>
                    <a:p>
                      <a:pPr lvl="0" algn="l">
                        <a:defRPr sz="1800" b="0" i="0"/>
                      </a:pPr>
                      <a:r>
                        <a:rPr sz="1600">
                          <a:latin typeface="Calibri" panose="020F0502020204030204" pitchFamily="34" charset="0"/>
                        </a:rPr>
                        <a:t>Помечает параметр метода (синтаксис проверяется компилятором)</a:t>
                      </a:r>
                    </a:p>
                  </a:txBody>
                  <a:tcPr marL="63500" marR="63500" marT="63500" marB="63500" horzOverflow="overflow"/>
                </a:tc>
                <a:extLst>
                  <a:ext uri="{0D108BD9-81ED-4DB2-BD59-A6C34878D82A}">
                    <a16:rowId xmlns:a16="http://schemas.microsoft.com/office/drawing/2014/main" xmlns="" val="10007"/>
                  </a:ext>
                </a:extLst>
              </a:tr>
              <a:tr h="381000">
                <a:tc>
                  <a:txBody>
                    <a:bodyPr/>
                    <a:lstStyle/>
                    <a:p>
                      <a:pPr lvl="0" algn="ctr">
                        <a:defRPr sz="1800" b="0" i="0"/>
                      </a:pPr>
                      <a:r>
                        <a:rPr sz="1600">
                          <a:latin typeface="Calibri" panose="020F0502020204030204" pitchFamily="34" charset="0"/>
                        </a:rPr>
                        <a:t>&lt;value&gt;	</a:t>
                      </a:r>
                      <a:endParaRPr sz="1600" b="1">
                        <a:latin typeface="Calibri" panose="020F0502020204030204" pitchFamily="34" charset="0"/>
                      </a:endParaRPr>
                    </a:p>
                  </a:txBody>
                  <a:tcPr marL="63500" marR="63500" marT="63500" marB="63500" anchor="ctr" horzOverflow="overflow"/>
                </a:tc>
                <a:tc>
                  <a:txBody>
                    <a:bodyPr/>
                    <a:lstStyle/>
                    <a:p>
                      <a:pPr lvl="0" algn="l">
                        <a:defRPr sz="1800" b="0" i="0"/>
                      </a:pPr>
                      <a:r>
                        <a:rPr sz="1600" dirty="0" err="1">
                          <a:latin typeface="Calibri" panose="020F0502020204030204" pitchFamily="34" charset="0"/>
                        </a:rPr>
                        <a:t>Описывает</a:t>
                      </a:r>
                      <a:r>
                        <a:rPr sz="1600" dirty="0">
                          <a:latin typeface="Calibri" panose="020F0502020204030204" pitchFamily="34" charset="0"/>
                        </a:rPr>
                        <a:t> </a:t>
                      </a:r>
                      <a:r>
                        <a:rPr sz="1600" dirty="0" err="1">
                          <a:latin typeface="Calibri" panose="020F0502020204030204" pitchFamily="34" charset="0"/>
                        </a:rPr>
                        <a:t>свойство</a:t>
                      </a:r>
                      <a:endParaRPr sz="1600" dirty="0">
                        <a:latin typeface="Calibri" panose="020F0502020204030204" pitchFamily="34" charset="0"/>
                      </a:endParaRPr>
                    </a:p>
                  </a:txBody>
                  <a:tcPr marL="63500" marR="63500" marT="63500" marB="63500" horzOverflow="overflow"/>
                </a:tc>
                <a:extLst>
                  <a:ext uri="{0D108BD9-81ED-4DB2-BD59-A6C34878D82A}">
                    <a16:rowId xmlns:a16="http://schemas.microsoft.com/office/drawing/2014/main" xmlns="" val="10008"/>
                  </a:ext>
                </a:extLst>
              </a:tr>
            </a:tbl>
          </a:graphicData>
        </a:graphic>
      </p:graphicFrame>
      <p:sp>
        <p:nvSpPr>
          <p:cNvPr id="563" name="Shape 563"/>
          <p:cNvSpPr/>
          <p:nvPr/>
        </p:nvSpPr>
        <p:spPr>
          <a:xfrm>
            <a:off x="269777" y="5922026"/>
            <a:ext cx="5148202" cy="353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700" u="sng">
                <a:solidFill>
                  <a:srgbClr val="0000FF"/>
                </a:solidFill>
                <a:uFill>
                  <a:solidFill>
                    <a:srgbClr val="0000FF"/>
                  </a:solidFill>
                </a:uFill>
                <a:hlinkClick r:id="rId2"/>
              </a:defRPr>
            </a:lvl1pPr>
          </a:lstStyle>
          <a:p>
            <a:pPr lvl="0">
              <a:defRPr sz="1800" u="none">
                <a:solidFill>
                  <a:srgbClr val="000000"/>
                </a:solidFill>
                <a:uFillTx/>
              </a:defRPr>
            </a:pPr>
            <a:r>
              <a:rPr sz="1700" u="sng" dirty="0">
                <a:solidFill>
                  <a:schemeClr val="accent2">
                    <a:lumMod val="50000"/>
                  </a:schemeClr>
                </a:solidFill>
                <a:uFill>
                  <a:solidFill>
                    <a:srgbClr val="0000FF"/>
                  </a:solidFill>
                </a:uFill>
                <a:hlinkClick r:id="rId2"/>
              </a:rPr>
              <a:t>https://</a:t>
            </a:r>
            <a:r>
              <a:rPr sz="1700" u="sng" dirty="0" smtClean="0">
                <a:solidFill>
                  <a:schemeClr val="accent2">
                    <a:lumMod val="50000"/>
                  </a:schemeClr>
                </a:solidFill>
                <a:uFill>
                  <a:solidFill>
                    <a:srgbClr val="0000FF"/>
                  </a:solidFill>
                </a:uFill>
                <a:hlinkClick r:id="rId2"/>
              </a:rPr>
              <a:t>msdn.microsoft.com/ru-ru/library/b2s063f7.aspx</a:t>
            </a:r>
            <a:r>
              <a:rPr lang="en-US" sz="1700" u="sng" dirty="0" smtClean="0">
                <a:solidFill>
                  <a:schemeClr val="accent2">
                    <a:lumMod val="50000"/>
                  </a:schemeClr>
                </a:solidFill>
                <a:uFill>
                  <a:solidFill>
                    <a:srgbClr val="0000FF"/>
                  </a:solidFill>
                </a:uFill>
                <a:hlinkClick r:id="rId2"/>
              </a:rPr>
              <a:t> </a:t>
            </a:r>
            <a:endParaRPr sz="1700" u="sng" dirty="0">
              <a:solidFill>
                <a:schemeClr val="accent2">
                  <a:lumMod val="50000"/>
                </a:schemeClr>
              </a:solidFill>
              <a:uFill>
                <a:solidFill>
                  <a:srgbClr val="0000FF"/>
                </a:solidFill>
              </a:uFill>
              <a:hlinkClick r:id="rId2"/>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6" name="Shape 566"/>
          <p:cNvSpPr>
            <a:spLocks noGrp="1"/>
          </p:cNvSpPr>
          <p:nvPr>
            <p:ph type="sldNum" sz="quarter" idx="4294967295"/>
          </p:nvPr>
        </p:nvSpPr>
        <p:spPr>
          <a:xfrm>
            <a:off x="7010400" y="6172200"/>
            <a:ext cx="2133600" cy="368300"/>
          </a:xfrm>
          <a:prstGeom prst="rect">
            <a:avLst/>
          </a:prstGeom>
          <a:extLst>
            <a:ext uri="{C572A759-6A51-4108-AA02-DFA0A04FC94B}">
              <ma14:wrappingTextBoxFlag xmlns:ma14="http://schemas.microsoft.com/office/mac/drawingml/2011/main" val="1"/>
            </a:ext>
          </a:extLst>
        </p:spPr>
        <p:txBody>
          <a:bodyPr/>
          <a:lstStyle/>
          <a:p>
            <a:pPr lvl="0">
              <a:defRPr sz="1800" b="0">
                <a:solidFill>
                  <a:srgbClr val="000000"/>
                </a:solidFill>
              </a:defRPr>
            </a:pPr>
            <a:fld id="{86CB4B4D-7CA3-9044-876B-883B54F8677D}" type="slidenum">
              <a:rPr sz="1600" b="1">
                <a:solidFill>
                  <a:schemeClr val="bg1"/>
                </a:solidFill>
                <a:latin typeface="Calibri" panose="020F0502020204030204" pitchFamily="34" charset="0"/>
              </a:rPr>
              <a:t>45</a:t>
            </a:fld>
            <a:endParaRPr sz="1600" b="1">
              <a:solidFill>
                <a:schemeClr val="bg1"/>
              </a:solidFill>
              <a:latin typeface="Calibri" panose="020F0502020204030204" pitchFamily="34" charset="0"/>
            </a:endParaRPr>
          </a:p>
        </p:txBody>
      </p:sp>
      <p:sp>
        <p:nvSpPr>
          <p:cNvPr id="567" name="Shape 567"/>
          <p:cNvSpPr/>
          <p:nvPr/>
        </p:nvSpPr>
        <p:spPr>
          <a:xfrm>
            <a:off x="230775" y="793287"/>
            <a:ext cx="8695970" cy="5112320"/>
          </a:xfrm>
          <a:prstGeom prst="roundRect">
            <a:avLst>
              <a:gd name="adj" fmla="val 6541"/>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t">
            <a:noAutofit/>
          </a:bodyPr>
          <a:lstStyle/>
          <a:p>
            <a:pPr lvl="0" algn="just"/>
            <a:endParaRPr sz="1600">
              <a:solidFill>
                <a:schemeClr val="bg1"/>
              </a:solidFill>
              <a:latin typeface="Calibri" panose="020F0502020204030204" pitchFamily="34" charset="0"/>
            </a:endParaRPr>
          </a:p>
        </p:txBody>
      </p:sp>
      <p:sp>
        <p:nvSpPr>
          <p:cNvPr id="568" name="Shape 568"/>
          <p:cNvSpPr/>
          <p:nvPr/>
        </p:nvSpPr>
        <p:spPr>
          <a:xfrm>
            <a:off x="375558" y="1015679"/>
            <a:ext cx="8392885" cy="46352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lvl="0" algn="just"/>
            <a:endParaRPr sz="1600" dirty="0">
              <a:solidFill>
                <a:schemeClr val="bg1"/>
              </a:solidFill>
              <a:latin typeface="Calibri" panose="020F0502020204030204" pitchFamily="34" charset="0"/>
            </a:endParaRPr>
          </a:p>
          <a:p>
            <a:pPr lvl="4" algn="just"/>
            <a:endParaRPr lang="en-US" sz="1600" b="1" dirty="0" smtClean="0">
              <a:solidFill>
                <a:schemeClr val="bg1"/>
              </a:solidFill>
              <a:latin typeface="Calibri" panose="020F0502020204030204" pitchFamily="34" charset="0"/>
            </a:endParaRPr>
          </a:p>
          <a:p>
            <a:pPr lvl="4" algn="just"/>
            <a:endParaRPr lang="en-US" sz="1600" b="1" dirty="0">
              <a:solidFill>
                <a:schemeClr val="bg1"/>
              </a:solidFill>
              <a:latin typeface="Calibri" panose="020F0502020204030204" pitchFamily="34" charset="0"/>
            </a:endParaRPr>
          </a:p>
          <a:p>
            <a:pPr lvl="4" algn="just"/>
            <a:endParaRPr lang="en-US" sz="1600" b="1" dirty="0" smtClean="0">
              <a:solidFill>
                <a:schemeClr val="bg1"/>
              </a:solidFill>
              <a:latin typeface="Calibri" panose="020F0502020204030204" pitchFamily="34" charset="0"/>
            </a:endParaRPr>
          </a:p>
          <a:p>
            <a:pPr lvl="4" algn="just"/>
            <a:r>
              <a:rPr sz="1600" b="1" dirty="0" smtClean="0">
                <a:solidFill>
                  <a:schemeClr val="bg1"/>
                </a:solidFill>
                <a:latin typeface="Calibri" panose="020F0502020204030204" pitchFamily="34" charset="0"/>
              </a:rPr>
              <a:t>Sandcastle</a:t>
            </a:r>
            <a:r>
              <a:rPr sz="1600" dirty="0" smtClean="0">
                <a:solidFill>
                  <a:schemeClr val="bg1"/>
                </a:solidFill>
                <a:latin typeface="Calibri" panose="020F0502020204030204" pitchFamily="34" charset="0"/>
              </a:rPr>
              <a:t> </a:t>
            </a:r>
            <a:r>
              <a:rPr sz="1600" dirty="0">
                <a:solidFill>
                  <a:schemeClr val="bg1"/>
                </a:solidFill>
                <a:latin typeface="Calibri" panose="020F0502020204030204" pitchFamily="34" charset="0"/>
              </a:rPr>
              <a:t>- Documentation Compiler for Managed Class Libraries - генератор документации (открытая часть некоторого внутреннего инструмента) компании Microsoft, который позволяет автоматически получить техническую документацию в стиле MSDN по заданной .NET-сборке с управляемым кодом.</a:t>
            </a:r>
          </a:p>
          <a:p>
            <a:pPr lvl="0" algn="just"/>
            <a:endParaRPr sz="1600" dirty="0">
              <a:solidFill>
                <a:schemeClr val="bg1"/>
              </a:solidFill>
              <a:latin typeface="Calibri" panose="020F0502020204030204" pitchFamily="34" charset="0"/>
            </a:endParaRPr>
          </a:p>
          <a:p>
            <a:pPr lvl="0" algn="just"/>
            <a:endParaRPr sz="1600" dirty="0">
              <a:solidFill>
                <a:schemeClr val="bg1"/>
              </a:solidFill>
              <a:latin typeface="Calibri" panose="020F0502020204030204" pitchFamily="34" charset="0"/>
            </a:endParaRPr>
          </a:p>
          <a:p>
            <a:pPr marL="86720" lvl="0" algn="just"/>
            <a:r>
              <a:rPr sz="1600" b="1" dirty="0">
                <a:solidFill>
                  <a:schemeClr val="bg1"/>
                </a:solidFill>
                <a:latin typeface="Calibri" panose="020F0502020204030204" pitchFamily="34" charset="0"/>
              </a:rPr>
              <a:t>Sandcastle</a:t>
            </a:r>
            <a:r>
              <a:rPr sz="1600" dirty="0">
                <a:solidFill>
                  <a:schemeClr val="bg1"/>
                </a:solidFill>
                <a:latin typeface="Calibri" panose="020F0502020204030204" pitchFamily="34" charset="0"/>
              </a:rPr>
              <a:t> состоит из набора утилит, которые получают метаинформацию из сборки, и затем рядом операций преобразуют ее в конечный вид. В процессе преобразования информация представлена в формате XML, часть преобразований выполняется с помощью шаблонов XSLT.</a:t>
            </a:r>
          </a:p>
          <a:p>
            <a:pPr lvl="0" algn="just"/>
            <a:endParaRPr sz="1600" dirty="0">
              <a:solidFill>
                <a:schemeClr val="bg1"/>
              </a:solidFill>
              <a:latin typeface="Calibri" panose="020F0502020204030204" pitchFamily="34" charset="0"/>
            </a:endParaRPr>
          </a:p>
          <a:p>
            <a:pPr marL="86720" lvl="0" algn="just"/>
            <a:r>
              <a:rPr sz="1600" b="1" dirty="0">
                <a:solidFill>
                  <a:schemeClr val="bg1"/>
                </a:solidFill>
                <a:latin typeface="Calibri" panose="020F0502020204030204" pitchFamily="34" charset="0"/>
              </a:rPr>
              <a:t>Sandcastle</a:t>
            </a:r>
            <a:r>
              <a:rPr sz="1600" dirty="0">
                <a:solidFill>
                  <a:schemeClr val="bg1"/>
                </a:solidFill>
                <a:latin typeface="Calibri" panose="020F0502020204030204" pitchFamily="34" charset="0"/>
              </a:rPr>
              <a:t> используется внутри Microsoft для получения документации на Visual Studio и .NET Framework.</a:t>
            </a:r>
          </a:p>
          <a:p>
            <a:pPr lvl="0" algn="just"/>
            <a:endParaRPr sz="1600" dirty="0">
              <a:solidFill>
                <a:schemeClr val="bg1"/>
              </a:solidFill>
              <a:latin typeface="Calibri" panose="020F0502020204030204" pitchFamily="34" charset="0"/>
            </a:endParaRPr>
          </a:p>
          <a:p>
            <a:pPr marL="86720" lvl="0" algn="just"/>
            <a:r>
              <a:rPr sz="1600" u="sng" dirty="0">
                <a:solidFill>
                  <a:schemeClr val="bg1"/>
                </a:solidFill>
                <a:uFill>
                  <a:solidFill>
                    <a:srgbClr val="0000FF"/>
                  </a:solidFill>
                </a:uFill>
                <a:latin typeface="Calibri" panose="020F0502020204030204" pitchFamily="34" charset="0"/>
                <a:hlinkClick r:id="rId2"/>
              </a:rPr>
              <a:t>http://sandcastle.codeplex.com</a:t>
            </a:r>
            <a:r>
              <a:rPr sz="1600" u="sng" dirty="0" smtClean="0">
                <a:solidFill>
                  <a:schemeClr val="bg1"/>
                </a:solidFill>
                <a:uFill>
                  <a:solidFill>
                    <a:srgbClr val="0000FF"/>
                  </a:solidFill>
                </a:uFill>
                <a:latin typeface="Calibri" panose="020F0502020204030204" pitchFamily="34" charset="0"/>
                <a:hlinkClick r:id="rId2"/>
              </a:rPr>
              <a:t>/</a:t>
            </a:r>
            <a:r>
              <a:rPr lang="en-US" sz="1600" u="sng" dirty="0" smtClean="0">
                <a:solidFill>
                  <a:schemeClr val="bg1"/>
                </a:solidFill>
                <a:uFill>
                  <a:solidFill>
                    <a:srgbClr val="0000FF"/>
                  </a:solidFill>
                </a:uFill>
                <a:latin typeface="Calibri" panose="020F0502020204030204" pitchFamily="34" charset="0"/>
                <a:hlinkClick r:id="rId2"/>
              </a:rPr>
              <a:t> </a:t>
            </a:r>
            <a:endParaRPr sz="1600" u="sng" dirty="0">
              <a:solidFill>
                <a:schemeClr val="bg1"/>
              </a:solidFill>
              <a:uFill>
                <a:solidFill>
                  <a:srgbClr val="0000FF"/>
                </a:solidFill>
              </a:uFill>
              <a:latin typeface="Calibri" panose="020F0502020204030204" pitchFamily="34" charset="0"/>
              <a:hlinkClick r:id="rId2"/>
            </a:endParaRPr>
          </a:p>
        </p:txBody>
      </p:sp>
      <p:pic>
        <p:nvPicPr>
          <p:cNvPr id="570" name="pasted-image.tif"/>
          <p:cNvPicPr/>
          <p:nvPr/>
        </p:nvPicPr>
        <p:blipFill>
          <a:blip r:embed="rId3">
            <a:extLst/>
          </a:blip>
          <a:stretch>
            <a:fillRect/>
          </a:stretch>
        </p:blipFill>
        <p:spPr>
          <a:xfrm>
            <a:off x="593414" y="900380"/>
            <a:ext cx="1321256" cy="1321256"/>
          </a:xfrm>
          <a:prstGeom prst="rect">
            <a:avLst/>
          </a:prstGeom>
          <a:ln w="12700">
            <a:miter lim="400000"/>
          </a:ln>
        </p:spPr>
      </p:pic>
      <p:sp>
        <p:nvSpPr>
          <p:cNvPr id="3" name="Заголовок 2"/>
          <p:cNvSpPr>
            <a:spLocks noGrp="1"/>
          </p:cNvSpPr>
          <p:nvPr>
            <p:ph type="title"/>
          </p:nvPr>
        </p:nvSpPr>
        <p:spPr/>
        <p:txBody>
          <a:bodyPr/>
          <a:lstStyle/>
          <a:p>
            <a:r>
              <a:rPr lang="ru-RU" dirty="0"/>
              <a:t>Создание документации из XML комментариев</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Создание документации из XML комментариев</a:t>
            </a:r>
            <a:endParaRPr lang="en-US" dirty="0"/>
          </a:p>
        </p:txBody>
      </p:sp>
      <p:sp>
        <p:nvSpPr>
          <p:cNvPr id="574" name="Shape 574"/>
          <p:cNvSpPr/>
          <p:nvPr/>
        </p:nvSpPr>
        <p:spPr>
          <a:xfrm>
            <a:off x="277703" y="747539"/>
            <a:ext cx="8650509" cy="5424661"/>
          </a:xfrm>
          <a:prstGeom prst="roundRect">
            <a:avLst>
              <a:gd name="adj" fmla="val 9470"/>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chorCtr="0">
            <a:noAutofit/>
          </a:bodyPr>
          <a:lstStyle/>
          <a:p>
            <a:pPr lvl="0" algn="just"/>
            <a:r>
              <a:rPr lang="ru-RU" dirty="0">
                <a:solidFill>
                  <a:schemeClr val="bg1"/>
                </a:solidFill>
              </a:rPr>
              <a:t>На основании существующего </a:t>
            </a:r>
            <a:r>
              <a:rPr lang="en-US" dirty="0">
                <a:solidFill>
                  <a:schemeClr val="bg1"/>
                </a:solidFill>
              </a:rPr>
              <a:t>XML </a:t>
            </a:r>
            <a:r>
              <a:rPr lang="ru-RU" dirty="0">
                <a:solidFill>
                  <a:schemeClr val="bg1"/>
                </a:solidFill>
              </a:rPr>
              <a:t>файла, содержащего комментарии, которые были извлечены из проекта, можно создать .</a:t>
            </a:r>
            <a:r>
              <a:rPr lang="en-US" dirty="0">
                <a:solidFill>
                  <a:schemeClr val="bg1"/>
                </a:solidFill>
              </a:rPr>
              <a:t>chm </a:t>
            </a:r>
            <a:r>
              <a:rPr lang="ru-RU" dirty="0">
                <a:solidFill>
                  <a:schemeClr val="bg1"/>
                </a:solidFill>
              </a:rPr>
              <a:t>файл с помощью такого инструмента как </a:t>
            </a:r>
            <a:r>
              <a:rPr lang="en-US" dirty="0">
                <a:solidFill>
                  <a:schemeClr val="bg1"/>
                </a:solidFill>
              </a:rPr>
              <a:t>Sandcastle Help File Builder. </a:t>
            </a:r>
            <a:r>
              <a:rPr lang="ru-RU" dirty="0">
                <a:solidFill>
                  <a:schemeClr val="bg1"/>
                </a:solidFill>
              </a:rPr>
              <a:t>Для этого нужно выполнить следующие действия</a:t>
            </a:r>
          </a:p>
          <a:p>
            <a:pPr marL="179387" lvl="0" indent="-179387" algn="just">
              <a:buSzPct val="100000"/>
              <a:buChar char="•"/>
            </a:pPr>
            <a:r>
              <a:rPr lang="ru-RU" dirty="0">
                <a:solidFill>
                  <a:schemeClr val="bg1"/>
                </a:solidFill>
              </a:rPr>
              <a:t>Нажать кнопку </a:t>
            </a:r>
            <a:r>
              <a:rPr lang="en-US" dirty="0">
                <a:solidFill>
                  <a:schemeClr val="bg1"/>
                </a:solidFill>
              </a:rPr>
              <a:t>Start, </a:t>
            </a:r>
            <a:r>
              <a:rPr lang="ru-RU" dirty="0">
                <a:solidFill>
                  <a:schemeClr val="bg1"/>
                </a:solidFill>
              </a:rPr>
              <a:t>пункт </a:t>
            </a:r>
            <a:r>
              <a:rPr lang="en-US" dirty="0">
                <a:solidFill>
                  <a:schemeClr val="bg1"/>
                </a:solidFill>
              </a:rPr>
              <a:t>All Programs, </a:t>
            </a:r>
            <a:r>
              <a:rPr lang="ru-RU" dirty="0">
                <a:solidFill>
                  <a:schemeClr val="bg1"/>
                </a:solidFill>
              </a:rPr>
              <a:t>выбрать </a:t>
            </a:r>
            <a:r>
              <a:rPr lang="en-US" dirty="0">
                <a:solidFill>
                  <a:schemeClr val="bg1"/>
                </a:solidFill>
              </a:rPr>
              <a:t>Sandcastle Help File Builder, </a:t>
            </a:r>
            <a:r>
              <a:rPr lang="ru-RU" dirty="0">
                <a:solidFill>
                  <a:schemeClr val="bg1"/>
                </a:solidFill>
              </a:rPr>
              <a:t>а затем нажать </a:t>
            </a:r>
            <a:r>
              <a:rPr lang="en-US" dirty="0">
                <a:solidFill>
                  <a:schemeClr val="bg1"/>
                </a:solidFill>
              </a:rPr>
              <a:t>Sandcastle Help File Builder GUI.</a:t>
            </a:r>
          </a:p>
          <a:p>
            <a:pPr marL="179387" lvl="0" indent="-179387" algn="just">
              <a:buSzPct val="100000"/>
              <a:buChar char="•"/>
            </a:pPr>
            <a:r>
              <a:rPr lang="ru-RU" dirty="0">
                <a:solidFill>
                  <a:schemeClr val="bg1"/>
                </a:solidFill>
              </a:rPr>
              <a:t>В </a:t>
            </a:r>
            <a:r>
              <a:rPr lang="en-US" dirty="0">
                <a:solidFill>
                  <a:schemeClr val="bg1"/>
                </a:solidFill>
              </a:rPr>
              <a:t>Sandcastle Help File Builder, </a:t>
            </a:r>
            <a:r>
              <a:rPr lang="ru-RU" dirty="0">
                <a:solidFill>
                  <a:schemeClr val="bg1"/>
                </a:solidFill>
              </a:rPr>
              <a:t>в меню </a:t>
            </a:r>
            <a:r>
              <a:rPr lang="en-US" dirty="0">
                <a:solidFill>
                  <a:schemeClr val="bg1"/>
                </a:solidFill>
              </a:rPr>
              <a:t>File </a:t>
            </a:r>
            <a:r>
              <a:rPr lang="ru-RU" dirty="0">
                <a:solidFill>
                  <a:schemeClr val="bg1"/>
                </a:solidFill>
              </a:rPr>
              <a:t>выбрать команду </a:t>
            </a:r>
            <a:r>
              <a:rPr lang="en-US" dirty="0">
                <a:solidFill>
                  <a:schemeClr val="bg1"/>
                </a:solidFill>
              </a:rPr>
              <a:t>New Project.</a:t>
            </a:r>
          </a:p>
          <a:p>
            <a:pPr marL="179387" lvl="0" indent="-179387" algn="just">
              <a:buSzPct val="100000"/>
              <a:buChar char="•"/>
            </a:pPr>
            <a:r>
              <a:rPr lang="ru-RU" dirty="0">
                <a:solidFill>
                  <a:schemeClr val="bg1"/>
                </a:solidFill>
              </a:rPr>
              <a:t>В диалоговом окне </a:t>
            </a:r>
            <a:r>
              <a:rPr lang="en-US" dirty="0">
                <a:solidFill>
                  <a:schemeClr val="bg1"/>
                </a:solidFill>
              </a:rPr>
              <a:t>Save New Help Project As </a:t>
            </a:r>
            <a:r>
              <a:rPr lang="ru-RU" dirty="0">
                <a:solidFill>
                  <a:schemeClr val="bg1"/>
                </a:solidFill>
              </a:rPr>
              <a:t>выполнить следующие действия, а затем нажать </a:t>
            </a:r>
            <a:r>
              <a:rPr lang="en-US" dirty="0">
                <a:solidFill>
                  <a:schemeClr val="bg1"/>
                </a:solidFill>
              </a:rPr>
              <a:t>Save:</a:t>
            </a:r>
          </a:p>
          <a:p>
            <a:pPr marL="539750" lvl="0" indent="-179387" algn="just">
              <a:buSzPct val="100000"/>
              <a:buChar char="•"/>
            </a:pPr>
            <a:r>
              <a:rPr lang="ru-RU" dirty="0">
                <a:solidFill>
                  <a:schemeClr val="bg1"/>
                </a:solidFill>
              </a:rPr>
              <a:t>Выбрать путь, по которому следует сохранить проект.</a:t>
            </a:r>
          </a:p>
          <a:p>
            <a:pPr marL="539750" lvl="0" indent="-179387" algn="just">
              <a:buSzPct val="100000"/>
              <a:buChar char="•"/>
            </a:pPr>
            <a:r>
              <a:rPr lang="ru-RU" dirty="0">
                <a:solidFill>
                  <a:schemeClr val="bg1"/>
                </a:solidFill>
              </a:rPr>
              <a:t>Указать имя для </a:t>
            </a:r>
            <a:r>
              <a:rPr lang="en-US" dirty="0">
                <a:solidFill>
                  <a:schemeClr val="bg1"/>
                </a:solidFill>
              </a:rPr>
              <a:t>Sandcastle </a:t>
            </a:r>
            <a:r>
              <a:rPr lang="ru-RU" dirty="0">
                <a:solidFill>
                  <a:schemeClr val="bg1"/>
                </a:solidFill>
              </a:rPr>
              <a:t>проекта.</a:t>
            </a:r>
          </a:p>
          <a:p>
            <a:pPr marL="179387" lvl="0" indent="-179387" algn="just">
              <a:buSzPct val="100000"/>
              <a:buChar char="•"/>
            </a:pPr>
            <a:r>
              <a:rPr lang="ru-RU" dirty="0">
                <a:solidFill>
                  <a:schemeClr val="bg1"/>
                </a:solidFill>
              </a:rPr>
              <a:t>В окне </a:t>
            </a:r>
            <a:r>
              <a:rPr lang="en-US" dirty="0">
                <a:solidFill>
                  <a:schemeClr val="bg1"/>
                </a:solidFill>
              </a:rPr>
              <a:t>Project Explorer </a:t>
            </a:r>
            <a:r>
              <a:rPr lang="ru-RU" dirty="0">
                <a:solidFill>
                  <a:schemeClr val="bg1"/>
                </a:solidFill>
              </a:rPr>
              <a:t>щелкнуть правой кнопкой мыши </a:t>
            </a:r>
            <a:r>
              <a:rPr lang="en-US" dirty="0">
                <a:solidFill>
                  <a:schemeClr val="bg1"/>
                </a:solidFill>
              </a:rPr>
              <a:t>Documentation Sources, </a:t>
            </a:r>
            <a:r>
              <a:rPr lang="ru-RU" dirty="0">
                <a:solidFill>
                  <a:schemeClr val="bg1"/>
                </a:solidFill>
              </a:rPr>
              <a:t>а затем нажать кнопку </a:t>
            </a:r>
            <a:r>
              <a:rPr lang="en-US" dirty="0">
                <a:solidFill>
                  <a:schemeClr val="bg1"/>
                </a:solidFill>
              </a:rPr>
              <a:t>Add Documentation Source.</a:t>
            </a:r>
          </a:p>
          <a:p>
            <a:pPr marL="179387" lvl="0" indent="-179387" algn="just">
              <a:buSzPct val="100000"/>
              <a:buChar char="•"/>
            </a:pPr>
            <a:r>
              <a:rPr lang="ru-RU" dirty="0">
                <a:solidFill>
                  <a:schemeClr val="bg1"/>
                </a:solidFill>
              </a:rPr>
              <a:t>В диалоговом окне </a:t>
            </a:r>
            <a:r>
              <a:rPr lang="en-US" dirty="0">
                <a:solidFill>
                  <a:schemeClr val="bg1"/>
                </a:solidFill>
              </a:rPr>
              <a:t>Select the documentation source(s) </a:t>
            </a:r>
            <a:r>
              <a:rPr lang="ru-RU" dirty="0">
                <a:solidFill>
                  <a:schemeClr val="bg1"/>
                </a:solidFill>
              </a:rPr>
              <a:t>перейти к папке, содержащий </a:t>
            </a:r>
            <a:r>
              <a:rPr lang="en-US" dirty="0">
                <a:solidFill>
                  <a:schemeClr val="bg1"/>
                </a:solidFill>
              </a:rPr>
              <a:t>XML </a:t>
            </a:r>
            <a:r>
              <a:rPr lang="ru-RU" dirty="0">
                <a:solidFill>
                  <a:schemeClr val="bg1"/>
                </a:solidFill>
              </a:rPr>
              <a:t>файл, а затем нажать кнопку </a:t>
            </a:r>
            <a:r>
              <a:rPr lang="en-US" dirty="0">
                <a:solidFill>
                  <a:schemeClr val="bg1"/>
                </a:solidFill>
              </a:rPr>
              <a:t>Open.</a:t>
            </a:r>
          </a:p>
          <a:p>
            <a:pPr marL="179387" lvl="0" indent="-179387" algn="just">
              <a:buSzPct val="100000"/>
              <a:buChar char="•"/>
            </a:pPr>
            <a:r>
              <a:rPr lang="ru-RU" dirty="0">
                <a:solidFill>
                  <a:schemeClr val="bg1"/>
                </a:solidFill>
              </a:rPr>
              <a:t>В меню </a:t>
            </a:r>
            <a:r>
              <a:rPr lang="en-US" dirty="0">
                <a:solidFill>
                  <a:schemeClr val="bg1"/>
                </a:solidFill>
              </a:rPr>
              <a:t>Documentation, </a:t>
            </a:r>
            <a:r>
              <a:rPr lang="ru-RU" dirty="0">
                <a:solidFill>
                  <a:schemeClr val="bg1"/>
                </a:solidFill>
              </a:rPr>
              <a:t>выбрать </a:t>
            </a:r>
            <a:r>
              <a:rPr lang="en-US" dirty="0">
                <a:solidFill>
                  <a:schemeClr val="bg1"/>
                </a:solidFill>
              </a:rPr>
              <a:t>Build Project. </a:t>
            </a:r>
            <a:r>
              <a:rPr lang="ru-RU" dirty="0">
                <a:solidFill>
                  <a:schemeClr val="bg1"/>
                </a:solidFill>
              </a:rPr>
              <a:t>Подождать, пока проект успешно построится. Это займет некоторое время</a:t>
            </a:r>
            <a:r>
              <a:rPr lang="ru-RU" dirty="0" smtClean="0">
                <a:solidFill>
                  <a:schemeClr val="bg1"/>
                </a:solidFill>
              </a:rPr>
              <a:t>.</a:t>
            </a:r>
            <a:endParaRPr lang="ru-RU"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4207866"/>
      </p:ext>
    </p:extLst>
  </p:cSld>
  <p:clrMapOvr>
    <a:masterClrMapping/>
  </p:clrMapOvr>
  <p:transition spd="med"/>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7485939"/>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ru-RU" dirty="0" smtClean="0"/>
              <a:t>Основные компоненты </a:t>
            </a:r>
            <a:r>
              <a:rPr lang="ru-RU" dirty="0"/>
              <a:t>CLR</a:t>
            </a:r>
            <a:endParaRPr lang="en-US" dirty="0"/>
          </a:p>
        </p:txBody>
      </p:sp>
      <p:grpSp>
        <p:nvGrpSpPr>
          <p:cNvPr id="3" name="Группа 2"/>
          <p:cNvGrpSpPr/>
          <p:nvPr/>
        </p:nvGrpSpPr>
        <p:grpSpPr>
          <a:xfrm>
            <a:off x="284484" y="601596"/>
            <a:ext cx="8155181" cy="5666347"/>
            <a:chOff x="642830" y="653214"/>
            <a:chExt cx="7320069" cy="5666347"/>
          </a:xfrm>
          <a:effectLst/>
        </p:grpSpPr>
        <p:sp>
          <p:nvSpPr>
            <p:cNvPr id="6" name="Down Arrow 5"/>
            <p:cNvSpPr/>
            <p:nvPr/>
          </p:nvSpPr>
          <p:spPr>
            <a:xfrm>
              <a:off x="4165599" y="1340183"/>
              <a:ext cx="914400" cy="399611"/>
            </a:xfrm>
            <a:prstGeom prst="downArrow">
              <a:avLst/>
            </a:prstGeom>
            <a:solidFill>
              <a:schemeClr val="accent2">
                <a:lumMod val="50000"/>
              </a:schemeClr>
            </a:solidFill>
            <a:ln>
              <a:solidFill>
                <a:schemeClr val="accent3">
                  <a:lumMod val="75000"/>
                </a:schemeClr>
              </a:solidFill>
            </a:ln>
            <a:effectLst/>
            <a:scene3d>
              <a:camera prst="obliqueTopLeft"/>
              <a:lightRig rig="threePt" dir="t"/>
            </a:scene3d>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7" name="Cube 6"/>
            <p:cNvSpPr/>
            <p:nvPr/>
          </p:nvSpPr>
          <p:spPr>
            <a:xfrm>
              <a:off x="1237458" y="4731418"/>
              <a:ext cx="6705598" cy="1588143"/>
            </a:xfrm>
            <a:prstGeom prst="cube">
              <a:avLst/>
            </a:prstGeom>
            <a:solidFill>
              <a:schemeClr val="accent2">
                <a:lumMod val="5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ru-RU" sz="1600" b="1" dirty="0" smtClean="0">
                  <a:solidFill>
                    <a:schemeClr val="bg1"/>
                  </a:solidFill>
                  <a:latin typeface="Calibri" panose="020F0502020204030204" pitchFamily="34" charset="0"/>
                  <a:ea typeface="Consolas" charset="0"/>
                  <a:cs typeface="Consolas" charset="0"/>
                </a:rPr>
                <a:t>Поддержка исполнения и управление</a:t>
              </a:r>
              <a:endParaRPr lang="en-US" sz="1600" b="1" dirty="0" smtClean="0">
                <a:solidFill>
                  <a:schemeClr val="bg1"/>
                </a:solidFill>
                <a:latin typeface="Calibri" panose="020F0502020204030204" pitchFamily="34" charset="0"/>
                <a:ea typeface="Consolas" charset="0"/>
                <a:cs typeface="Consolas" charset="0"/>
              </a:endParaRPr>
            </a:p>
            <a:p>
              <a:pPr algn="ctr" rtl="0" latinLnBrk="1" hangingPunct="0"/>
              <a:r>
                <a:rPr lang="ru-RU" sz="1600" dirty="0">
                  <a:latin typeface="Calibri" panose="020F0502020204030204" pitchFamily="34" charset="0"/>
                </a:rPr>
                <a:t>У</a:t>
              </a:r>
              <a:r>
                <a:rPr lang="ru-RU" sz="1600" dirty="0" smtClean="0">
                  <a:latin typeface="Calibri" panose="020F0502020204030204" pitchFamily="34" charset="0"/>
                </a:rPr>
                <a:t>правление кодом, безопасностью, сборка мусора, управление исключениями, отладкой, </a:t>
              </a:r>
              <a:r>
                <a:rPr lang="ru-RU" sz="1600" dirty="0" err="1" smtClean="0">
                  <a:latin typeface="Calibri" panose="020F0502020204030204" pitchFamily="34" charset="0"/>
                </a:rPr>
                <a:t>маршалингом</a:t>
              </a:r>
              <a:r>
                <a:rPr lang="ru-RU" sz="1600" dirty="0" smtClean="0">
                  <a:latin typeface="Calibri" panose="020F0502020204030204" pitchFamily="34" charset="0"/>
                </a:rPr>
                <a:t>, потоками и т. д.</a:t>
              </a:r>
              <a:endParaRPr lang="en-US" sz="1600" dirty="0" smtClean="0">
                <a:latin typeface="Calibri" panose="020F0502020204030204" pitchFamily="34" charset="0"/>
              </a:endParaRPr>
            </a:p>
          </p:txBody>
        </p:sp>
        <p:sp>
          <p:nvSpPr>
            <p:cNvPr id="8" name="Down Arrow 7"/>
            <p:cNvSpPr/>
            <p:nvPr/>
          </p:nvSpPr>
          <p:spPr>
            <a:xfrm>
              <a:off x="4152900" y="4355227"/>
              <a:ext cx="914400" cy="399611"/>
            </a:xfrm>
            <a:prstGeom prst="downArrow">
              <a:avLst/>
            </a:prstGeom>
            <a:solidFill>
              <a:schemeClr val="accent2">
                <a:lumMod val="50000"/>
              </a:schemeClr>
            </a:solidFill>
            <a:ln>
              <a:solidFill>
                <a:schemeClr val="accent3">
                  <a:lumMod val="75000"/>
                </a:schemeClr>
              </a:solidFill>
            </a:ln>
            <a:effectLst/>
            <a:scene3d>
              <a:camera prst="obliqueTopLeft"/>
              <a:lightRig rig="threePt" dir="t"/>
            </a:scene3d>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9" name="TextBox 8"/>
            <p:cNvSpPr txBox="1"/>
            <p:nvPr/>
          </p:nvSpPr>
          <p:spPr>
            <a:xfrm>
              <a:off x="642830" y="4407927"/>
              <a:ext cx="2785376"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kumimoji="0" lang="ru-RU" sz="1600" b="1" i="0" u="none" strike="noStrike" cap="none" spc="0" normalizeH="0" baseline="0" dirty="0" smtClean="0">
                  <a:ln>
                    <a:noFill/>
                  </a:ln>
                  <a:solidFill>
                    <a:schemeClr val="accent3">
                      <a:lumMod val="50000"/>
                    </a:schemeClr>
                  </a:solidFill>
                  <a:effectLst/>
                  <a:uFillTx/>
                  <a:latin typeface="Calibri" panose="020F0502020204030204" pitchFamily="34" charset="0"/>
                  <a:ea typeface="Consolas" charset="0"/>
                  <a:cs typeface="Consolas" charset="0"/>
                  <a:sym typeface="Calibri"/>
                </a:rPr>
                <a:t>Управляемый машинны</a:t>
              </a:r>
              <a:r>
                <a:rPr lang="ru-RU" sz="1600" b="1" dirty="0" smtClean="0">
                  <a:solidFill>
                    <a:schemeClr val="accent3">
                      <a:lumMod val="50000"/>
                    </a:schemeClr>
                  </a:solidFill>
                  <a:latin typeface="Calibri" panose="020F0502020204030204" pitchFamily="34" charset="0"/>
                  <a:ea typeface="Consolas" charset="0"/>
                  <a:cs typeface="Consolas" charset="0"/>
                </a:rPr>
                <a:t>й код</a:t>
              </a:r>
              <a:endParaRPr kumimoji="0" lang="en-US" sz="1600" b="1" i="0" u="none" strike="noStrike" cap="none" spc="0" normalizeH="0" baseline="0" dirty="0">
                <a:ln>
                  <a:noFill/>
                </a:ln>
                <a:solidFill>
                  <a:schemeClr val="accent3">
                    <a:lumMod val="50000"/>
                  </a:schemeClr>
                </a:solidFill>
                <a:effectLst/>
                <a:uFillTx/>
                <a:latin typeface="Calibri" panose="020F0502020204030204" pitchFamily="34" charset="0"/>
                <a:ea typeface="Consolas" charset="0"/>
                <a:cs typeface="Consolas" charset="0"/>
                <a:sym typeface="Calibri"/>
              </a:endParaRPr>
            </a:p>
          </p:txBody>
        </p:sp>
        <p:sp>
          <p:nvSpPr>
            <p:cNvPr id="11" name="Cube 10"/>
            <p:cNvSpPr/>
            <p:nvPr/>
          </p:nvSpPr>
          <p:spPr>
            <a:xfrm>
              <a:off x="1257301" y="653214"/>
              <a:ext cx="6705598" cy="683195"/>
            </a:xfrm>
            <a:prstGeom prst="cube">
              <a:avLst/>
            </a:prstGeom>
            <a:solidFill>
              <a:schemeClr val="accent2">
                <a:lumMod val="5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b="1" dirty="0" smtClean="0">
                  <a:solidFill>
                    <a:schemeClr val="bg1"/>
                  </a:solidFill>
                  <a:latin typeface="Consolas" charset="0"/>
                  <a:ea typeface="Consolas" charset="0"/>
                  <a:cs typeface="Consolas" charset="0"/>
                </a:rPr>
                <a:t>PE-</a:t>
              </a:r>
              <a:r>
                <a:rPr lang="ru-RU" sz="1600" b="1" dirty="0" smtClean="0">
                  <a:solidFill>
                    <a:schemeClr val="bg1"/>
                  </a:solidFill>
                  <a:latin typeface="Consolas" charset="0"/>
                  <a:ea typeface="Consolas" charset="0"/>
                  <a:cs typeface="Consolas" charset="0"/>
                </a:rPr>
                <a:t>файлы </a:t>
              </a:r>
              <a:r>
                <a:rPr lang="en-US" sz="1600" b="1" dirty="0" smtClean="0">
                  <a:solidFill>
                    <a:schemeClr val="bg1"/>
                  </a:solidFill>
                  <a:latin typeface="Consolas" charset="0"/>
                  <a:ea typeface="Consolas" charset="0"/>
                  <a:cs typeface="Consolas" charset="0"/>
                </a:rPr>
                <a:t>.NET (IL-</a:t>
              </a:r>
              <a:r>
                <a:rPr lang="ru-RU" sz="1600" b="1" dirty="0" smtClean="0">
                  <a:solidFill>
                    <a:schemeClr val="bg1"/>
                  </a:solidFill>
                  <a:latin typeface="Consolas" charset="0"/>
                  <a:ea typeface="Consolas" charset="0"/>
                  <a:cs typeface="Consolas" charset="0"/>
                </a:rPr>
                <a:t>код и метаданные</a:t>
              </a:r>
              <a:r>
                <a:rPr lang="en-US" sz="1600" b="1" dirty="0" smtClean="0">
                  <a:solidFill>
                    <a:schemeClr val="bg1"/>
                  </a:solidFill>
                  <a:latin typeface="Consolas" charset="0"/>
                  <a:ea typeface="Consolas" charset="0"/>
                  <a:cs typeface="Consolas" charset="0"/>
                </a:rPr>
                <a:t>)</a:t>
              </a:r>
              <a:endParaRPr kumimoji="0" lang="en-US" sz="1600" b="1" i="0" u="none" strike="noStrike" cap="none" spc="0" normalizeH="0" baseline="0" dirty="0">
                <a:ln>
                  <a:noFill/>
                </a:ln>
                <a:solidFill>
                  <a:schemeClr val="bg1"/>
                </a:solidFill>
                <a:effectLst/>
                <a:uFillTx/>
                <a:latin typeface="Consolas" charset="0"/>
                <a:ea typeface="Consolas" charset="0"/>
                <a:cs typeface="Consolas" charset="0"/>
                <a:sym typeface="Calibri"/>
              </a:endParaRPr>
            </a:p>
          </p:txBody>
        </p:sp>
        <p:sp>
          <p:nvSpPr>
            <p:cNvPr id="12" name="TextBox 11"/>
            <p:cNvSpPr txBox="1"/>
            <p:nvPr/>
          </p:nvSpPr>
          <p:spPr>
            <a:xfrm>
              <a:off x="953637" y="1608001"/>
              <a:ext cx="3659013"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ru-RU" sz="1600" b="1" dirty="0" smtClean="0">
                  <a:solidFill>
                    <a:schemeClr val="accent3">
                      <a:lumMod val="50000"/>
                    </a:schemeClr>
                  </a:solidFill>
                  <a:latin typeface="Calibri" panose="020F0502020204030204" pitchFamily="34" charset="0"/>
                  <a:ea typeface="Consolas" charset="0"/>
                  <a:cs typeface="Consolas" charset="0"/>
                </a:rPr>
                <a:t>Виртуальная исполняющая система </a:t>
              </a:r>
              <a:r>
                <a:rPr lang="en-US" sz="1600" b="1" dirty="0" smtClean="0">
                  <a:solidFill>
                    <a:schemeClr val="accent3">
                      <a:lumMod val="50000"/>
                    </a:schemeClr>
                  </a:solidFill>
                  <a:latin typeface="Calibri" panose="020F0502020204030204" pitchFamily="34" charset="0"/>
                  <a:ea typeface="Consolas" charset="0"/>
                  <a:cs typeface="Consolas" charset="0"/>
                </a:rPr>
                <a:t>CLR</a:t>
              </a:r>
              <a:endParaRPr kumimoji="0" lang="en-US" sz="1600" b="1" i="0" u="none" strike="noStrike" cap="none" spc="0" normalizeH="0" baseline="0" dirty="0">
                <a:ln>
                  <a:noFill/>
                </a:ln>
                <a:solidFill>
                  <a:schemeClr val="accent3">
                    <a:lumMod val="50000"/>
                  </a:schemeClr>
                </a:solidFill>
                <a:effectLst/>
                <a:uFillTx/>
                <a:latin typeface="Calibri" panose="020F0502020204030204" pitchFamily="34" charset="0"/>
                <a:ea typeface="Consolas" charset="0"/>
                <a:cs typeface="Consolas" charset="0"/>
                <a:sym typeface="Calibri"/>
              </a:endParaRPr>
            </a:p>
          </p:txBody>
        </p:sp>
        <p:sp>
          <p:nvSpPr>
            <p:cNvPr id="13" name="Cube 12"/>
            <p:cNvSpPr/>
            <p:nvPr/>
          </p:nvSpPr>
          <p:spPr>
            <a:xfrm>
              <a:off x="1237458" y="2696373"/>
              <a:ext cx="6705598" cy="1658854"/>
            </a:xfrm>
            <a:prstGeom prst="cube">
              <a:avLst/>
            </a:prstGeom>
            <a:solidFill>
              <a:schemeClr val="accent2">
                <a:lumMod val="5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r>
                <a:rPr lang="en-US" sz="1600" b="1" dirty="0" smtClean="0">
                  <a:solidFill>
                    <a:schemeClr val="bg1"/>
                  </a:solidFill>
                  <a:latin typeface="Consolas" charset="0"/>
                  <a:ea typeface="Consolas" charset="0"/>
                  <a:cs typeface="Consolas" charset="0"/>
                </a:rPr>
                <a:t>JIT-</a:t>
              </a:r>
              <a:r>
                <a:rPr lang="ru-RU" sz="1600" b="1" dirty="0" smtClean="0">
                  <a:solidFill>
                    <a:schemeClr val="bg1"/>
                  </a:solidFill>
                  <a:latin typeface="Consolas" charset="0"/>
                  <a:ea typeface="Consolas" charset="0"/>
                  <a:cs typeface="Consolas" charset="0"/>
                </a:rPr>
                <a:t>компиляторы</a:t>
              </a:r>
              <a:endParaRPr lang="en-US" sz="1600" b="1" dirty="0">
                <a:solidFill>
                  <a:schemeClr val="bg1"/>
                </a:solidFill>
                <a:latin typeface="Consolas" charset="0"/>
                <a:ea typeface="Consolas" charset="0"/>
                <a:cs typeface="Consolas" charset="0"/>
              </a:endParaRPr>
            </a:p>
          </p:txBody>
        </p:sp>
        <p:sp>
          <p:nvSpPr>
            <p:cNvPr id="14" name="Rectangle 13"/>
            <p:cNvSpPr/>
            <p:nvPr/>
          </p:nvSpPr>
          <p:spPr>
            <a:xfrm>
              <a:off x="3048000" y="3342014"/>
              <a:ext cx="3149600" cy="338552"/>
            </a:xfrm>
            <a:prstGeom prst="rect">
              <a:avLst/>
            </a:prstGeom>
            <a:solidFill>
              <a:schemeClr val="accent2">
                <a:lumMod val="75000"/>
              </a:schemeClr>
            </a:solidFill>
            <a:ln>
              <a:solidFill>
                <a:schemeClr val="accent3">
                  <a:lumMod val="75000"/>
                </a:schemeClr>
              </a:solidFill>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1" hangingPunct="0">
                <a:lnSpc>
                  <a:spcPct val="100000"/>
                </a:lnSpc>
                <a:spcBef>
                  <a:spcPts val="0"/>
                </a:spcBef>
                <a:spcAft>
                  <a:spcPts val="0"/>
                </a:spcAft>
                <a:buClrTx/>
                <a:buSzTx/>
                <a:buFontTx/>
                <a:buNone/>
                <a:tabLst/>
              </a:pPr>
              <a:r>
                <a:rPr lang="ru-RU" sz="1600" b="1" dirty="0" smtClean="0">
                  <a:solidFill>
                    <a:srgbClr val="000000"/>
                  </a:solidFill>
                  <a:latin typeface="Consolas" charset="0"/>
                  <a:ea typeface="Consolas" charset="0"/>
                  <a:cs typeface="Consolas" charset="0"/>
                </a:rPr>
                <a:t>Верификатор</a:t>
              </a:r>
              <a:endParaRPr kumimoji="0" lang="en-US" sz="1600" b="1" i="0" u="none" strike="noStrike" cap="none" spc="0" normalizeH="0" baseline="0" dirty="0">
                <a:ln>
                  <a:noFill/>
                </a:ln>
                <a:solidFill>
                  <a:srgbClr val="000000"/>
                </a:solidFill>
                <a:effectLst/>
                <a:uFillTx/>
                <a:latin typeface="Consolas" charset="0"/>
                <a:ea typeface="Consolas" charset="0"/>
                <a:cs typeface="Consolas" charset="0"/>
                <a:sym typeface="Calibri"/>
              </a:endParaRPr>
            </a:p>
          </p:txBody>
        </p:sp>
        <p:sp>
          <p:nvSpPr>
            <p:cNvPr id="15" name="Rectangle 14"/>
            <p:cNvSpPr/>
            <p:nvPr/>
          </p:nvSpPr>
          <p:spPr>
            <a:xfrm>
              <a:off x="3035300" y="3821267"/>
              <a:ext cx="3149600" cy="338552"/>
            </a:xfrm>
            <a:prstGeom prst="rect">
              <a:avLst/>
            </a:prstGeom>
            <a:solidFill>
              <a:schemeClr val="accent2">
                <a:lumMod val="75000"/>
              </a:schemeClr>
            </a:solidFill>
            <a:ln>
              <a:solidFill>
                <a:schemeClr val="accent3">
                  <a:lumMod val="75000"/>
                </a:schemeClr>
              </a:solidFill>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b="1" dirty="0" smtClean="0">
                  <a:solidFill>
                    <a:srgbClr val="000000"/>
                  </a:solidFill>
                  <a:latin typeface="Consolas" charset="0"/>
                  <a:ea typeface="Consolas" charset="0"/>
                  <a:cs typeface="Consolas" charset="0"/>
                </a:rPr>
                <a:t>Normal-JIT, </a:t>
              </a:r>
              <a:r>
                <a:rPr lang="en-US" sz="1600" b="1" dirty="0" err="1" smtClean="0">
                  <a:solidFill>
                    <a:srgbClr val="000000"/>
                  </a:solidFill>
                  <a:latin typeface="Consolas" charset="0"/>
                  <a:ea typeface="Consolas" charset="0"/>
                  <a:cs typeface="Consolas" charset="0"/>
                </a:rPr>
                <a:t>Econo</a:t>
              </a:r>
              <a:r>
                <a:rPr lang="en-US" sz="1600" b="1" dirty="0" smtClean="0">
                  <a:solidFill>
                    <a:srgbClr val="000000"/>
                  </a:solidFill>
                  <a:latin typeface="Consolas" charset="0"/>
                  <a:ea typeface="Consolas" charset="0"/>
                  <a:cs typeface="Consolas" charset="0"/>
                </a:rPr>
                <a:t>-JIT</a:t>
              </a:r>
              <a:endParaRPr kumimoji="0" lang="en-US" sz="1600" b="1" i="0" u="none" strike="noStrike" cap="none" spc="0" normalizeH="0" baseline="0" dirty="0">
                <a:ln>
                  <a:noFill/>
                </a:ln>
                <a:solidFill>
                  <a:srgbClr val="000000"/>
                </a:solidFill>
                <a:effectLst/>
                <a:uFillTx/>
                <a:latin typeface="Consolas" charset="0"/>
                <a:ea typeface="Consolas" charset="0"/>
                <a:cs typeface="Consolas" charset="0"/>
                <a:sym typeface="Calibri"/>
              </a:endParaRPr>
            </a:p>
          </p:txBody>
        </p:sp>
        <p:sp>
          <p:nvSpPr>
            <p:cNvPr id="16" name="Down Arrow 15"/>
            <p:cNvSpPr/>
            <p:nvPr/>
          </p:nvSpPr>
          <p:spPr>
            <a:xfrm>
              <a:off x="4133057" y="2494978"/>
              <a:ext cx="914400" cy="399611"/>
            </a:xfrm>
            <a:prstGeom prst="downArrow">
              <a:avLst/>
            </a:prstGeom>
            <a:solidFill>
              <a:schemeClr val="accent2">
                <a:lumMod val="50000"/>
              </a:schemeClr>
            </a:solidFill>
            <a:ln>
              <a:solidFill>
                <a:schemeClr val="accent3">
                  <a:lumMod val="75000"/>
                </a:schemeClr>
              </a:solidFill>
            </a:ln>
            <a:effectLst/>
            <a:scene3d>
              <a:camera prst="obliqueTopLeft"/>
              <a:lightRig rig="threePt" dir="t"/>
            </a:scene3d>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17" name="Cube 16"/>
            <p:cNvSpPr/>
            <p:nvPr/>
          </p:nvSpPr>
          <p:spPr>
            <a:xfrm>
              <a:off x="1237458" y="1987414"/>
              <a:ext cx="6705598" cy="568258"/>
            </a:xfrm>
            <a:prstGeom prst="cube">
              <a:avLst/>
            </a:prstGeom>
            <a:solidFill>
              <a:schemeClr val="accent2">
                <a:lumMod val="5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algn="ctr"/>
              <a:r>
                <a:rPr lang="ru-RU" sz="1600" b="1" dirty="0" smtClean="0">
                  <a:latin typeface="Consolas" charset="0"/>
                  <a:ea typeface="Consolas" charset="0"/>
                  <a:cs typeface="Consolas" charset="0"/>
                </a:rPr>
                <a:t>Загрузчик классов</a:t>
              </a:r>
              <a:endParaRPr lang="en-US" sz="1600" b="1" dirty="0">
                <a:latin typeface="Consolas" charset="0"/>
                <a:ea typeface="Consolas" charset="0"/>
                <a:cs typeface="Consolas" charset="0"/>
              </a:endParaRPr>
            </a:p>
          </p:txBody>
        </p:sp>
      </p:grpSp>
      <p:sp>
        <p:nvSpPr>
          <p:cNvPr id="4" name="Rounded Rectangle 3"/>
          <p:cNvSpPr/>
          <p:nvPr/>
        </p:nvSpPr>
        <p:spPr>
          <a:xfrm>
            <a:off x="284344" y="1430219"/>
            <a:ext cx="8575311" cy="4958224"/>
          </a:xfrm>
          <a:prstGeom prst="roundRect">
            <a:avLst/>
          </a:prstGeom>
          <a:noFill/>
          <a:ln w="28575">
            <a:solidFill>
              <a:schemeClr val="accent3">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a:latin typeface="Calibri" panose="020F0502020204030204" pitchFamily="34" charset="0"/>
            </a:endParaRPr>
          </a:p>
        </p:txBody>
      </p:sp>
    </p:spTree>
    <p:extLst>
      <p:ext uri="{BB962C8B-B14F-4D97-AF65-F5344CB8AC3E}">
        <p14:creationId xmlns:p14="http://schemas.microsoft.com/office/powerpoint/2010/main" val="1364953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Группа 2"/>
          <p:cNvGrpSpPr/>
          <p:nvPr/>
        </p:nvGrpSpPr>
        <p:grpSpPr>
          <a:xfrm>
            <a:off x="187528" y="810424"/>
            <a:ext cx="8728384" cy="5552329"/>
            <a:chOff x="187528" y="810424"/>
            <a:chExt cx="8728384" cy="5552329"/>
          </a:xfrm>
          <a:effectLst/>
        </p:grpSpPr>
        <p:sp>
          <p:nvSpPr>
            <p:cNvPr id="24" name="Cube 23"/>
            <p:cNvSpPr/>
            <p:nvPr/>
          </p:nvSpPr>
          <p:spPr>
            <a:xfrm>
              <a:off x="2155908" y="5717682"/>
              <a:ext cx="4832181" cy="645071"/>
            </a:xfrm>
            <a:prstGeom prst="cube">
              <a:avLst/>
            </a:prstGeom>
            <a:solidFill>
              <a:schemeClr val="accent3">
                <a:lumMod val="50000"/>
              </a:schemeClr>
            </a:solidFill>
            <a:ln>
              <a:solidFill>
                <a:schemeClr val="accent3">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a:solidFill>
                    <a:schemeClr val="bg1"/>
                  </a:solidFill>
                  <a:latin typeface="Consolas" charset="0"/>
                  <a:ea typeface="Consolas" charset="0"/>
                  <a:cs typeface="Consolas" charset="0"/>
                </a:rPr>
                <a:t>Operation system</a:t>
              </a:r>
            </a:p>
          </p:txBody>
        </p:sp>
        <p:sp>
          <p:nvSpPr>
            <p:cNvPr id="62" name="Shape 111"/>
            <p:cNvSpPr/>
            <p:nvPr/>
          </p:nvSpPr>
          <p:spPr>
            <a:xfrm rot="5400000">
              <a:off x="4374349" y="5239088"/>
              <a:ext cx="395298" cy="597306"/>
            </a:xfrm>
            <a:prstGeom prst="rightArrow">
              <a:avLst>
                <a:gd name="adj1" fmla="val 56081"/>
                <a:gd name="adj2" fmla="val 53254"/>
              </a:avLst>
            </a:prstGeom>
            <a:solidFill>
              <a:schemeClr val="accent3">
                <a:lumMod val="50000"/>
              </a:schemeClr>
            </a:solidFill>
            <a:ln w="12700" cap="flat">
              <a:solidFill>
                <a:schemeClr val="accent3">
                  <a:lumMod val="50000"/>
                </a:schemeClr>
              </a:solidFill>
              <a:prstDash val="solid"/>
              <a:round/>
            </a:ln>
            <a:effectLst/>
          </p:spPr>
          <p:txBody>
            <a:bodyPr wrap="square" lIns="0" tIns="0" rIns="0" bIns="0" numCol="1" anchor="ctr">
              <a:noAutofit/>
            </a:bodyPr>
            <a:lstStyle/>
            <a:p>
              <a:pPr lvl="0" algn="ctr">
                <a:defRPr sz="1600" b="1"/>
              </a:pPr>
              <a:endParaRPr sz="1600"/>
            </a:p>
          </p:txBody>
        </p:sp>
        <p:sp>
          <p:nvSpPr>
            <p:cNvPr id="4" name="TextBox 3"/>
            <p:cNvSpPr txBox="1"/>
            <p:nvPr/>
          </p:nvSpPr>
          <p:spPr>
            <a:xfrm>
              <a:off x="6706121" y="5410715"/>
              <a:ext cx="92331"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600" i="0" u="none" strike="noStrike" cap="none" spc="0" normalizeH="0" baseline="0" dirty="0">
                <a:ln>
                  <a:noFill/>
                </a:ln>
                <a:solidFill>
                  <a:srgbClr val="000000"/>
                </a:solidFill>
                <a:effectLst/>
                <a:uFillTx/>
                <a:latin typeface="Calibri"/>
                <a:ea typeface="Calibri"/>
                <a:cs typeface="Calibri"/>
                <a:sym typeface="Calibri"/>
              </a:endParaRPr>
            </a:p>
          </p:txBody>
        </p:sp>
        <p:sp>
          <p:nvSpPr>
            <p:cNvPr id="64" name="Folded Corner 63"/>
            <p:cNvSpPr/>
            <p:nvPr/>
          </p:nvSpPr>
          <p:spPr>
            <a:xfrm>
              <a:off x="3334747" y="4828255"/>
              <a:ext cx="2474502" cy="625194"/>
            </a:xfrm>
            <a:prstGeom prst="foldedCorner">
              <a:avLst>
                <a:gd name="adj" fmla="val 41689"/>
              </a:avLst>
            </a:prstGeom>
            <a:solidFill>
              <a:schemeClr val="accent3">
                <a:lumMod val="50000"/>
              </a:schemeClr>
            </a:solidFill>
            <a:ln>
              <a:solidFill>
                <a:schemeClr val="accent3">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endParaRPr kumimoji="0" lang="en-US" sz="1600" i="0" u="none" strike="noStrike" cap="none" spc="0" normalizeH="0" baseline="0" dirty="0" smtClean="0">
                <a:ln>
                  <a:noFill/>
                </a:ln>
                <a:solidFill>
                  <a:srgbClr val="FFFFFF"/>
                </a:solidFill>
                <a:effectLst/>
                <a:uFillTx/>
                <a:latin typeface="Consolas" charset="0"/>
                <a:ea typeface="Consolas" charset="0"/>
                <a:cs typeface="Consolas" charset="0"/>
                <a:sym typeface="Calibri"/>
              </a:endParaRPr>
            </a:p>
            <a:p>
              <a:pPr marL="0" marR="0" indent="0" algn="ctr" defTabSz="914400" rtl="0" fontAlgn="auto" latinLnBrk="1" hangingPunct="0">
                <a:lnSpc>
                  <a:spcPct val="100000"/>
                </a:lnSpc>
                <a:spcBef>
                  <a:spcPts val="0"/>
                </a:spcBef>
                <a:spcAft>
                  <a:spcPts val="0"/>
                </a:spcAft>
                <a:buClrTx/>
                <a:buSzTx/>
                <a:buFontTx/>
                <a:buNone/>
                <a:tabLst/>
              </a:pPr>
              <a:r>
                <a:rPr kumimoji="0" lang="en-US" sz="1600" i="0" u="none" strike="noStrike" cap="none" spc="0" normalizeH="0" baseline="0" dirty="0" smtClean="0">
                  <a:ln>
                    <a:noFill/>
                  </a:ln>
                  <a:solidFill>
                    <a:srgbClr val="FFFFFF"/>
                  </a:solidFill>
                  <a:effectLst/>
                  <a:uFillTx/>
                  <a:latin typeface="Consolas" charset="0"/>
                  <a:ea typeface="Consolas" charset="0"/>
                  <a:cs typeface="Consolas" charset="0"/>
                  <a:sym typeface="Calibri"/>
                </a:rPr>
                <a:t>Executable code</a:t>
              </a:r>
              <a:endParaRPr kumimoji="0" lang="en-US" sz="1600" i="0" u="none" strike="noStrike" cap="none" spc="0" normalizeH="0" baseline="0" dirty="0">
                <a:ln>
                  <a:noFill/>
                </a:ln>
                <a:solidFill>
                  <a:srgbClr val="FFFFFF"/>
                </a:solidFill>
                <a:effectLst/>
                <a:uFillTx/>
                <a:latin typeface="Consolas" charset="0"/>
                <a:ea typeface="Consolas" charset="0"/>
                <a:cs typeface="Consolas" charset="0"/>
                <a:sym typeface="Calibri"/>
              </a:endParaRPr>
            </a:p>
          </p:txBody>
        </p:sp>
        <p:sp>
          <p:nvSpPr>
            <p:cNvPr id="66" name="Cube 65"/>
            <p:cNvSpPr/>
            <p:nvPr/>
          </p:nvSpPr>
          <p:spPr>
            <a:xfrm>
              <a:off x="739697" y="3947027"/>
              <a:ext cx="7664601" cy="645071"/>
            </a:xfrm>
            <a:prstGeom prst="cube">
              <a:avLst/>
            </a:prstGeom>
            <a:solidFill>
              <a:schemeClr val="accent3">
                <a:lumMod val="50000"/>
              </a:schemeClr>
            </a:solidFill>
            <a:ln>
              <a:solidFill>
                <a:schemeClr val="accent3">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algn="ctr"/>
              <a:r>
                <a:rPr lang="en-US" sz="1600" dirty="0" smtClean="0">
                  <a:latin typeface="Consolas" charset="0"/>
                  <a:ea typeface="Consolas" charset="0"/>
                  <a:cs typeface="Consolas" charset="0"/>
                </a:rPr>
                <a:t>Common Language Runtime (CLR)</a:t>
              </a:r>
              <a:endParaRPr lang="en-US" sz="1600" dirty="0">
                <a:latin typeface="Consolas" charset="0"/>
                <a:ea typeface="Consolas" charset="0"/>
                <a:cs typeface="Consolas" charset="0"/>
              </a:endParaRPr>
            </a:p>
          </p:txBody>
        </p:sp>
        <p:sp>
          <p:nvSpPr>
            <p:cNvPr id="67" name="Shape 105"/>
            <p:cNvSpPr/>
            <p:nvPr/>
          </p:nvSpPr>
          <p:spPr>
            <a:xfrm rot="5400000">
              <a:off x="1319298" y="3531711"/>
              <a:ext cx="395298" cy="597305"/>
            </a:xfrm>
            <a:prstGeom prst="rightArrow">
              <a:avLst>
                <a:gd name="adj1" fmla="val 56081"/>
                <a:gd name="adj2" fmla="val 53254"/>
              </a:avLst>
            </a:prstGeom>
            <a:solidFill>
              <a:schemeClr val="accent2">
                <a:lumMod val="50000"/>
              </a:schemeClr>
            </a:solidFill>
            <a:ln w="12700" cap="flat">
              <a:solidFill>
                <a:schemeClr val="accent2">
                  <a:lumMod val="50000"/>
                </a:schemeClr>
              </a:solidFill>
              <a:prstDash val="solid"/>
              <a:round/>
            </a:ln>
            <a:effectLst/>
          </p:spPr>
          <p:txBody>
            <a:bodyPr wrap="square" lIns="0" tIns="0" rIns="0" bIns="0" numCol="1" anchor="ctr">
              <a:noAutofit/>
            </a:bodyPr>
            <a:lstStyle/>
            <a:p>
              <a:pPr lvl="0" algn="ctr">
                <a:defRPr sz="1600" b="1"/>
              </a:pPr>
              <a:endParaRPr sz="1600"/>
            </a:p>
          </p:txBody>
        </p:sp>
        <p:sp>
          <p:nvSpPr>
            <p:cNvPr id="68" name="Shape 111"/>
            <p:cNvSpPr/>
            <p:nvPr/>
          </p:nvSpPr>
          <p:spPr>
            <a:xfrm rot="5400000">
              <a:off x="4326755" y="3494639"/>
              <a:ext cx="395298" cy="597306"/>
            </a:xfrm>
            <a:prstGeom prst="rightArrow">
              <a:avLst>
                <a:gd name="adj1" fmla="val 56081"/>
                <a:gd name="adj2" fmla="val 53254"/>
              </a:avLst>
            </a:prstGeom>
            <a:solidFill>
              <a:schemeClr val="accent2">
                <a:lumMod val="50000"/>
              </a:schemeClr>
            </a:solidFill>
            <a:ln w="12700" cap="flat">
              <a:solidFill>
                <a:schemeClr val="accent2">
                  <a:lumMod val="50000"/>
                </a:schemeClr>
              </a:solidFill>
              <a:prstDash val="solid"/>
              <a:round/>
            </a:ln>
            <a:effectLst/>
          </p:spPr>
          <p:txBody>
            <a:bodyPr wrap="square" lIns="0" tIns="0" rIns="0" bIns="0" numCol="1" anchor="ctr">
              <a:noAutofit/>
            </a:bodyPr>
            <a:lstStyle/>
            <a:p>
              <a:pPr lvl="0" algn="ctr">
                <a:defRPr sz="1600" b="1"/>
              </a:pPr>
              <a:endParaRPr sz="1600"/>
            </a:p>
          </p:txBody>
        </p:sp>
        <p:sp>
          <p:nvSpPr>
            <p:cNvPr id="69" name="Shape 117"/>
            <p:cNvSpPr/>
            <p:nvPr/>
          </p:nvSpPr>
          <p:spPr>
            <a:xfrm rot="5400000">
              <a:off x="7388842" y="3462198"/>
              <a:ext cx="395298" cy="597306"/>
            </a:xfrm>
            <a:prstGeom prst="rightArrow">
              <a:avLst>
                <a:gd name="adj1" fmla="val 56081"/>
                <a:gd name="adj2" fmla="val 53254"/>
              </a:avLst>
            </a:prstGeom>
            <a:solidFill>
              <a:schemeClr val="accent2">
                <a:lumMod val="50000"/>
              </a:schemeClr>
            </a:solidFill>
            <a:ln w="12700" cap="flat">
              <a:solidFill>
                <a:schemeClr val="accent2">
                  <a:lumMod val="50000"/>
                </a:schemeClr>
              </a:solidFill>
              <a:prstDash val="solid"/>
              <a:round/>
            </a:ln>
            <a:effectLst/>
          </p:spPr>
          <p:txBody>
            <a:bodyPr wrap="square" lIns="0" tIns="0" rIns="0" bIns="0" numCol="1" anchor="ctr">
              <a:noAutofit/>
            </a:bodyPr>
            <a:lstStyle/>
            <a:p>
              <a:pPr lvl="0" algn="ctr">
                <a:defRPr sz="1600" b="1"/>
              </a:pPr>
              <a:endParaRPr sz="1600"/>
            </a:p>
          </p:txBody>
        </p:sp>
        <p:sp>
          <p:nvSpPr>
            <p:cNvPr id="70" name="Shape 108"/>
            <p:cNvSpPr/>
            <p:nvPr/>
          </p:nvSpPr>
          <p:spPr>
            <a:xfrm>
              <a:off x="187529" y="2697674"/>
              <a:ext cx="2658840" cy="920922"/>
            </a:xfrm>
            <a:prstGeom prst="roundRect">
              <a:avLst>
                <a:gd name="adj" fmla="val 14348"/>
              </a:avLst>
            </a:prstGeom>
            <a:solidFill>
              <a:schemeClr val="accent2">
                <a:lumMod val="50000"/>
              </a:schemeClr>
            </a:solidFill>
            <a:ln w="12700" cap="flat">
              <a:solidFill>
                <a:schemeClr val="accent2">
                  <a:lumMod val="50000"/>
                </a:schemeClr>
              </a:solidFill>
              <a:prstDash val="solid"/>
              <a:round/>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algn="ctr"/>
              <a:r>
                <a:rPr sz="1600" dirty="0">
                  <a:solidFill>
                    <a:srgbClr val="FFFFFF"/>
                  </a:solidFill>
                  <a:latin typeface="Consolas" charset="0"/>
                  <a:ea typeface="Consolas" charset="0"/>
                  <a:cs typeface="Consolas" charset="0"/>
                </a:rPr>
                <a:t>Управляемый модуль</a:t>
              </a:r>
            </a:p>
            <a:p>
              <a:pPr lvl="0" algn="ctr"/>
              <a:r>
                <a:rPr sz="1600" dirty="0">
                  <a:solidFill>
                    <a:srgbClr val="FFFFFF"/>
                  </a:solidFill>
                  <a:latin typeface="Consolas" charset="0"/>
                  <a:ea typeface="Consolas" charset="0"/>
                  <a:cs typeface="Consolas" charset="0"/>
                </a:rPr>
                <a:t>(MSIL код и </a:t>
              </a:r>
              <a:r>
                <a:rPr sz="1600" dirty="0" err="1">
                  <a:solidFill>
                    <a:srgbClr val="FFFFFF"/>
                  </a:solidFill>
                  <a:latin typeface="Consolas" charset="0"/>
                  <a:ea typeface="Consolas" charset="0"/>
                  <a:cs typeface="Consolas" charset="0"/>
                </a:rPr>
                <a:t>метаданные</a:t>
              </a:r>
              <a:r>
                <a:rPr sz="1600" dirty="0" smtClean="0">
                  <a:solidFill>
                    <a:srgbClr val="FFFFFF"/>
                  </a:solidFill>
                  <a:latin typeface="Consolas" charset="0"/>
                  <a:ea typeface="Consolas" charset="0"/>
                  <a:cs typeface="Consolas" charset="0"/>
                </a:rPr>
                <a:t>)</a:t>
              </a:r>
              <a:endParaRPr sz="1600" dirty="0">
                <a:solidFill>
                  <a:srgbClr val="FFFFFF"/>
                </a:solidFill>
                <a:latin typeface="Consolas" charset="0"/>
                <a:ea typeface="Consolas" charset="0"/>
                <a:cs typeface="Consolas" charset="0"/>
              </a:endParaRPr>
            </a:p>
          </p:txBody>
        </p:sp>
        <p:sp>
          <p:nvSpPr>
            <p:cNvPr id="71" name="Shape 114"/>
            <p:cNvSpPr/>
            <p:nvPr/>
          </p:nvSpPr>
          <p:spPr>
            <a:xfrm>
              <a:off x="3242578" y="2677911"/>
              <a:ext cx="2658841" cy="920922"/>
            </a:xfrm>
            <a:prstGeom prst="roundRect">
              <a:avLst>
                <a:gd name="adj" fmla="val 14348"/>
              </a:avLst>
            </a:prstGeom>
            <a:solidFill>
              <a:schemeClr val="accent2">
                <a:lumMod val="50000"/>
              </a:schemeClr>
            </a:solidFill>
            <a:ln w="12700" cap="flat">
              <a:solidFill>
                <a:schemeClr val="accent2">
                  <a:lumMod val="50000"/>
                </a:schemeClr>
              </a:solidFill>
              <a:prstDash val="solid"/>
              <a:round/>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algn="ctr"/>
              <a:r>
                <a:rPr sz="1600" dirty="0">
                  <a:solidFill>
                    <a:srgbClr val="FFFFFF"/>
                  </a:solidFill>
                  <a:latin typeface="Consolas" charset="0"/>
                  <a:ea typeface="Consolas" charset="0"/>
                  <a:cs typeface="Consolas" charset="0"/>
                </a:rPr>
                <a:t>Управляемый модуль</a:t>
              </a:r>
            </a:p>
            <a:p>
              <a:pPr lvl="0" algn="ctr"/>
              <a:r>
                <a:rPr sz="1600" dirty="0">
                  <a:solidFill>
                    <a:srgbClr val="FFFFFF"/>
                  </a:solidFill>
                  <a:latin typeface="Consolas" charset="0"/>
                  <a:ea typeface="Consolas" charset="0"/>
                  <a:cs typeface="Consolas" charset="0"/>
                </a:rPr>
                <a:t>(MSIL код и </a:t>
              </a:r>
              <a:r>
                <a:rPr sz="1600" dirty="0" err="1" smtClean="0">
                  <a:solidFill>
                    <a:srgbClr val="FFFFFF"/>
                  </a:solidFill>
                  <a:latin typeface="Consolas" charset="0"/>
                  <a:ea typeface="Consolas" charset="0"/>
                  <a:cs typeface="Consolas" charset="0"/>
                </a:rPr>
                <a:t>метаданные</a:t>
              </a:r>
              <a:r>
                <a:rPr sz="1600" dirty="0" smtClean="0">
                  <a:solidFill>
                    <a:srgbClr val="FFFFFF"/>
                  </a:solidFill>
                  <a:latin typeface="Consolas" charset="0"/>
                  <a:ea typeface="Consolas" charset="0"/>
                  <a:cs typeface="Consolas" charset="0"/>
                </a:rPr>
                <a:t>)</a:t>
              </a:r>
              <a:endParaRPr sz="1600" dirty="0">
                <a:solidFill>
                  <a:srgbClr val="FFFFFF"/>
                </a:solidFill>
                <a:latin typeface="Consolas" charset="0"/>
                <a:ea typeface="Consolas" charset="0"/>
                <a:cs typeface="Consolas" charset="0"/>
              </a:endParaRPr>
            </a:p>
          </p:txBody>
        </p:sp>
        <p:sp>
          <p:nvSpPr>
            <p:cNvPr id="72" name="Shape 120"/>
            <p:cNvSpPr/>
            <p:nvPr/>
          </p:nvSpPr>
          <p:spPr>
            <a:xfrm>
              <a:off x="6257071" y="2711792"/>
              <a:ext cx="2658841" cy="920922"/>
            </a:xfrm>
            <a:prstGeom prst="roundRect">
              <a:avLst>
                <a:gd name="adj" fmla="val 14348"/>
              </a:avLst>
            </a:prstGeom>
            <a:solidFill>
              <a:schemeClr val="accent2">
                <a:lumMod val="50000"/>
              </a:schemeClr>
            </a:solidFill>
            <a:ln w="12700" cap="flat">
              <a:solidFill>
                <a:schemeClr val="accent2">
                  <a:lumMod val="50000"/>
                </a:schemeClr>
              </a:solidFill>
              <a:prstDash val="solid"/>
              <a:round/>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algn="ctr"/>
              <a:r>
                <a:rPr sz="1600" dirty="0">
                  <a:solidFill>
                    <a:srgbClr val="FFFFFF"/>
                  </a:solidFill>
                  <a:latin typeface="Consolas" charset="0"/>
                  <a:ea typeface="Consolas" charset="0"/>
                  <a:cs typeface="Consolas" charset="0"/>
                </a:rPr>
                <a:t>Управляемый модуль</a:t>
              </a:r>
            </a:p>
            <a:p>
              <a:pPr lvl="0" algn="ctr"/>
              <a:r>
                <a:rPr sz="1600" dirty="0">
                  <a:solidFill>
                    <a:srgbClr val="FFFFFF"/>
                  </a:solidFill>
                  <a:latin typeface="Consolas" charset="0"/>
                  <a:ea typeface="Consolas" charset="0"/>
                  <a:cs typeface="Consolas" charset="0"/>
                </a:rPr>
                <a:t>(MSIL код и </a:t>
              </a:r>
              <a:r>
                <a:rPr sz="1600" dirty="0" err="1">
                  <a:solidFill>
                    <a:srgbClr val="FFFFFF"/>
                  </a:solidFill>
                  <a:latin typeface="Consolas" charset="0"/>
                  <a:ea typeface="Consolas" charset="0"/>
                  <a:cs typeface="Consolas" charset="0"/>
                </a:rPr>
                <a:t>метаданные</a:t>
              </a:r>
              <a:r>
                <a:rPr sz="1600" dirty="0" smtClean="0">
                  <a:solidFill>
                    <a:srgbClr val="FFFFFF"/>
                  </a:solidFill>
                  <a:latin typeface="Consolas" charset="0"/>
                  <a:ea typeface="Consolas" charset="0"/>
                  <a:cs typeface="Consolas" charset="0"/>
                </a:rPr>
                <a:t>)</a:t>
              </a:r>
              <a:endParaRPr sz="1600" dirty="0">
                <a:solidFill>
                  <a:srgbClr val="FFFFFF"/>
                </a:solidFill>
                <a:latin typeface="Consolas" charset="0"/>
                <a:ea typeface="Consolas" charset="0"/>
                <a:cs typeface="Consolas" charset="0"/>
              </a:endParaRPr>
            </a:p>
          </p:txBody>
        </p:sp>
        <p:sp>
          <p:nvSpPr>
            <p:cNvPr id="73" name="Shape 105"/>
            <p:cNvSpPr/>
            <p:nvPr/>
          </p:nvSpPr>
          <p:spPr>
            <a:xfrm rot="5400000">
              <a:off x="1319298" y="2275787"/>
              <a:ext cx="395298" cy="597305"/>
            </a:xfrm>
            <a:prstGeom prst="rightArrow">
              <a:avLst>
                <a:gd name="adj1" fmla="val 56081"/>
                <a:gd name="adj2" fmla="val 53254"/>
              </a:avLst>
            </a:prstGeom>
            <a:solidFill>
              <a:schemeClr val="accent2">
                <a:lumMod val="75000"/>
              </a:schemeClr>
            </a:solidFill>
            <a:ln w="12700" cap="flat">
              <a:solidFill>
                <a:schemeClr val="accent2">
                  <a:lumMod val="50000"/>
                </a:schemeClr>
              </a:solidFill>
              <a:prstDash val="solid"/>
              <a:round/>
            </a:ln>
            <a:effectLst/>
          </p:spPr>
          <p:txBody>
            <a:bodyPr wrap="square" lIns="0" tIns="0" rIns="0" bIns="0" numCol="1" anchor="ctr">
              <a:noAutofit/>
            </a:bodyPr>
            <a:lstStyle/>
            <a:p>
              <a:pPr lvl="0" algn="ctr">
                <a:defRPr sz="1600" b="1"/>
              </a:pPr>
              <a:endParaRPr sz="1600"/>
            </a:p>
          </p:txBody>
        </p:sp>
        <p:sp>
          <p:nvSpPr>
            <p:cNvPr id="74" name="Shape 111"/>
            <p:cNvSpPr/>
            <p:nvPr/>
          </p:nvSpPr>
          <p:spPr>
            <a:xfrm rot="5400000">
              <a:off x="4374350" y="2275782"/>
              <a:ext cx="395298" cy="597306"/>
            </a:xfrm>
            <a:prstGeom prst="rightArrow">
              <a:avLst>
                <a:gd name="adj1" fmla="val 56081"/>
                <a:gd name="adj2" fmla="val 53254"/>
              </a:avLst>
            </a:prstGeom>
            <a:solidFill>
              <a:schemeClr val="accent2">
                <a:lumMod val="75000"/>
              </a:schemeClr>
            </a:solidFill>
            <a:ln w="12700" cap="flat">
              <a:solidFill>
                <a:schemeClr val="accent2">
                  <a:lumMod val="50000"/>
                </a:schemeClr>
              </a:solidFill>
              <a:prstDash val="solid"/>
              <a:round/>
            </a:ln>
            <a:effectLst/>
          </p:spPr>
          <p:txBody>
            <a:bodyPr wrap="square" lIns="0" tIns="0" rIns="0" bIns="0" numCol="1" anchor="ctr">
              <a:noAutofit/>
            </a:bodyPr>
            <a:lstStyle/>
            <a:p>
              <a:pPr lvl="0" algn="ctr">
                <a:defRPr sz="1600" b="1"/>
              </a:pPr>
              <a:endParaRPr sz="1600"/>
            </a:p>
          </p:txBody>
        </p:sp>
        <p:sp>
          <p:nvSpPr>
            <p:cNvPr id="75" name="Shape 117"/>
            <p:cNvSpPr/>
            <p:nvPr/>
          </p:nvSpPr>
          <p:spPr>
            <a:xfrm rot="5400000">
              <a:off x="7388842" y="2236165"/>
              <a:ext cx="395298" cy="597306"/>
            </a:xfrm>
            <a:prstGeom prst="rightArrow">
              <a:avLst>
                <a:gd name="adj1" fmla="val 56081"/>
                <a:gd name="adj2" fmla="val 53254"/>
              </a:avLst>
            </a:prstGeom>
            <a:solidFill>
              <a:schemeClr val="accent2">
                <a:lumMod val="75000"/>
              </a:schemeClr>
            </a:solidFill>
            <a:ln w="12700" cap="flat">
              <a:solidFill>
                <a:schemeClr val="accent2">
                  <a:lumMod val="50000"/>
                </a:schemeClr>
              </a:solidFill>
              <a:prstDash val="solid"/>
              <a:round/>
            </a:ln>
            <a:effectLst/>
          </p:spPr>
          <p:txBody>
            <a:bodyPr wrap="square" lIns="0" tIns="0" rIns="0" bIns="0" numCol="1" anchor="ctr">
              <a:noAutofit/>
            </a:bodyPr>
            <a:lstStyle/>
            <a:p>
              <a:pPr lvl="0" algn="ctr">
                <a:defRPr sz="1600" b="1"/>
              </a:pPr>
              <a:endParaRPr sz="1600"/>
            </a:p>
          </p:txBody>
        </p:sp>
        <p:sp>
          <p:nvSpPr>
            <p:cNvPr id="76" name="Shape 106"/>
            <p:cNvSpPr/>
            <p:nvPr/>
          </p:nvSpPr>
          <p:spPr>
            <a:xfrm>
              <a:off x="187528" y="1853396"/>
              <a:ext cx="2658840" cy="551612"/>
            </a:xfrm>
            <a:prstGeom prst="roundRect">
              <a:avLst>
                <a:gd name="adj" fmla="val 25611"/>
              </a:avLst>
            </a:prstGeom>
            <a:solidFill>
              <a:schemeClr val="accent2">
                <a:lumMod val="75000"/>
              </a:schemeClr>
            </a:solidFill>
            <a:ln w="12700" cap="flat">
              <a:solidFill>
                <a:schemeClr val="accent2">
                  <a:lumMod val="50000"/>
                </a:schemeClr>
              </a:solidFill>
              <a:prstDash val="solid"/>
              <a:miter lim="400000"/>
            </a:ln>
            <a:effectLst/>
            <a:scene3d>
              <a:camera prst="orthographicFront"/>
              <a:lightRig rig="threePt" dir="t"/>
            </a:scene3d>
            <a:sp3d>
              <a:bevelT/>
            </a:sp3d>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dirty="0">
                  <a:latin typeface="Consolas" charset="0"/>
                  <a:ea typeface="Consolas" charset="0"/>
                  <a:cs typeface="Consolas" charset="0"/>
                </a:rPr>
                <a:t>Компилятор С#</a:t>
              </a:r>
            </a:p>
          </p:txBody>
        </p:sp>
        <p:sp>
          <p:nvSpPr>
            <p:cNvPr id="77" name="Shape 112"/>
            <p:cNvSpPr/>
            <p:nvPr/>
          </p:nvSpPr>
          <p:spPr>
            <a:xfrm>
              <a:off x="3242579" y="1853396"/>
              <a:ext cx="2658841" cy="551612"/>
            </a:xfrm>
            <a:prstGeom prst="roundRect">
              <a:avLst>
                <a:gd name="adj" fmla="val 25611"/>
              </a:avLst>
            </a:prstGeom>
            <a:solidFill>
              <a:schemeClr val="accent2">
                <a:lumMod val="75000"/>
              </a:schemeClr>
            </a:solidFill>
            <a:ln w="12700" cap="flat">
              <a:solidFill>
                <a:schemeClr val="accent2">
                  <a:lumMod val="50000"/>
                </a:schemeClr>
              </a:solidFill>
              <a:prstDash val="solid"/>
              <a:round/>
            </a:ln>
            <a:effectLst/>
            <a:scene3d>
              <a:camera prst="orthographicFront"/>
              <a:lightRig rig="threePt" dir="t"/>
            </a:scene3d>
            <a:sp3d>
              <a:bevelT/>
            </a:sp3d>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dirty="0">
                  <a:latin typeface="Consolas" charset="0"/>
                  <a:ea typeface="Consolas" charset="0"/>
                  <a:cs typeface="Consolas" charset="0"/>
                </a:rPr>
                <a:t>Компилятор VB</a:t>
              </a:r>
            </a:p>
          </p:txBody>
        </p:sp>
        <p:sp>
          <p:nvSpPr>
            <p:cNvPr id="78" name="Shape 118"/>
            <p:cNvSpPr/>
            <p:nvPr/>
          </p:nvSpPr>
          <p:spPr>
            <a:xfrm>
              <a:off x="6257072" y="1826049"/>
              <a:ext cx="2658840" cy="551612"/>
            </a:xfrm>
            <a:prstGeom prst="roundRect">
              <a:avLst>
                <a:gd name="adj" fmla="val 25611"/>
              </a:avLst>
            </a:prstGeom>
            <a:solidFill>
              <a:schemeClr val="accent2">
                <a:lumMod val="75000"/>
              </a:schemeClr>
            </a:solidFill>
            <a:ln w="12700" cap="flat">
              <a:solidFill>
                <a:schemeClr val="accent2">
                  <a:lumMod val="50000"/>
                </a:schemeClr>
              </a:solidFill>
              <a:prstDash val="solid"/>
              <a:round/>
            </a:ln>
            <a:effectLst/>
            <a:scene3d>
              <a:camera prst="orthographicFront"/>
              <a:lightRig rig="threePt" dir="t"/>
            </a:scene3d>
            <a:sp3d>
              <a:bevelT/>
            </a:sp3d>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a:latin typeface="Consolas" charset="0"/>
                  <a:ea typeface="Consolas" charset="0"/>
                  <a:cs typeface="Consolas" charset="0"/>
                </a:rPr>
                <a:t>IL ассемблер</a:t>
              </a:r>
            </a:p>
          </p:txBody>
        </p:sp>
        <p:sp>
          <p:nvSpPr>
            <p:cNvPr id="79" name="Shape 105"/>
            <p:cNvSpPr/>
            <p:nvPr/>
          </p:nvSpPr>
          <p:spPr>
            <a:xfrm rot="5400000">
              <a:off x="1319298" y="1386590"/>
              <a:ext cx="395298" cy="597305"/>
            </a:xfrm>
            <a:prstGeom prst="rightArrow">
              <a:avLst>
                <a:gd name="adj1" fmla="val 56081"/>
                <a:gd name="adj2" fmla="val 53254"/>
              </a:avLst>
            </a:prstGeom>
            <a:solidFill>
              <a:schemeClr val="accent2">
                <a:lumMod val="75000"/>
              </a:schemeClr>
            </a:solidFill>
            <a:ln w="12700" cap="flat">
              <a:solidFill>
                <a:schemeClr val="accent2">
                  <a:lumMod val="50000"/>
                </a:schemeClr>
              </a:solidFill>
              <a:prstDash val="solid"/>
              <a:round/>
            </a:ln>
            <a:effectLst/>
          </p:spPr>
          <p:txBody>
            <a:bodyPr wrap="square" lIns="0" tIns="0" rIns="0" bIns="0" numCol="1" anchor="ctr">
              <a:noAutofit/>
            </a:bodyPr>
            <a:lstStyle/>
            <a:p>
              <a:pPr lvl="0" algn="ctr">
                <a:defRPr sz="1600" b="1"/>
              </a:pPr>
              <a:endParaRPr sz="1600"/>
            </a:p>
          </p:txBody>
        </p:sp>
        <p:sp>
          <p:nvSpPr>
            <p:cNvPr id="80" name="Shape 111"/>
            <p:cNvSpPr/>
            <p:nvPr/>
          </p:nvSpPr>
          <p:spPr>
            <a:xfrm rot="5400000">
              <a:off x="4374350" y="1386586"/>
              <a:ext cx="395298" cy="597306"/>
            </a:xfrm>
            <a:prstGeom prst="rightArrow">
              <a:avLst>
                <a:gd name="adj1" fmla="val 56081"/>
                <a:gd name="adj2" fmla="val 53254"/>
              </a:avLst>
            </a:prstGeom>
            <a:solidFill>
              <a:schemeClr val="accent2">
                <a:lumMod val="75000"/>
              </a:schemeClr>
            </a:solidFill>
            <a:ln w="12700" cap="flat">
              <a:solidFill>
                <a:schemeClr val="accent2">
                  <a:lumMod val="50000"/>
                </a:schemeClr>
              </a:solidFill>
              <a:prstDash val="solid"/>
              <a:round/>
            </a:ln>
            <a:effectLst/>
          </p:spPr>
          <p:txBody>
            <a:bodyPr wrap="square" lIns="0" tIns="0" rIns="0" bIns="0" numCol="1" anchor="ctr">
              <a:noAutofit/>
            </a:bodyPr>
            <a:lstStyle/>
            <a:p>
              <a:pPr lvl="0" algn="ctr">
                <a:defRPr sz="1600" b="1"/>
              </a:pPr>
              <a:endParaRPr sz="1600"/>
            </a:p>
          </p:txBody>
        </p:sp>
        <p:sp>
          <p:nvSpPr>
            <p:cNvPr id="81" name="Shape 117"/>
            <p:cNvSpPr/>
            <p:nvPr/>
          </p:nvSpPr>
          <p:spPr>
            <a:xfrm rot="5400000">
              <a:off x="7388842" y="1386586"/>
              <a:ext cx="395298" cy="597306"/>
            </a:xfrm>
            <a:prstGeom prst="rightArrow">
              <a:avLst>
                <a:gd name="adj1" fmla="val 56081"/>
                <a:gd name="adj2" fmla="val 53254"/>
              </a:avLst>
            </a:prstGeom>
            <a:solidFill>
              <a:schemeClr val="accent2">
                <a:lumMod val="75000"/>
              </a:schemeClr>
            </a:solidFill>
            <a:ln w="12700" cap="flat">
              <a:solidFill>
                <a:schemeClr val="accent2">
                  <a:lumMod val="50000"/>
                </a:schemeClr>
              </a:solidFill>
              <a:prstDash val="solid"/>
              <a:round/>
            </a:ln>
            <a:effectLst/>
          </p:spPr>
          <p:txBody>
            <a:bodyPr wrap="square" lIns="0" tIns="0" rIns="0" bIns="0" numCol="1" anchor="ctr">
              <a:noAutofit/>
            </a:bodyPr>
            <a:lstStyle/>
            <a:p>
              <a:pPr lvl="0" algn="ctr">
                <a:defRPr sz="1600" b="1"/>
              </a:pPr>
              <a:endParaRPr sz="1600"/>
            </a:p>
          </p:txBody>
        </p:sp>
        <p:sp>
          <p:nvSpPr>
            <p:cNvPr id="82" name="Shape 104"/>
            <p:cNvSpPr/>
            <p:nvPr/>
          </p:nvSpPr>
          <p:spPr>
            <a:xfrm>
              <a:off x="187528" y="810424"/>
              <a:ext cx="2658840" cy="663232"/>
            </a:xfrm>
            <a:prstGeom prst="roundRect">
              <a:avLst>
                <a:gd name="adj" fmla="val 25611"/>
              </a:avLst>
            </a:prstGeom>
            <a:solidFill>
              <a:schemeClr val="accent2">
                <a:lumMod val="40000"/>
                <a:lumOff val="60000"/>
              </a:schemeClr>
            </a:solidFill>
            <a:ln w="12700" cap="flat">
              <a:solidFill>
                <a:srgbClr val="4F81BD"/>
              </a:solidFill>
              <a:prstDash val="solid"/>
              <a:round/>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dirty="0">
                  <a:latin typeface="Consolas" charset="0"/>
                  <a:ea typeface="Consolas" charset="0"/>
                  <a:cs typeface="Consolas" charset="0"/>
                </a:rPr>
                <a:t>Файлы с исходным кодом на С#</a:t>
              </a:r>
            </a:p>
          </p:txBody>
        </p:sp>
        <p:sp>
          <p:nvSpPr>
            <p:cNvPr id="83" name="Shape 110"/>
            <p:cNvSpPr/>
            <p:nvPr/>
          </p:nvSpPr>
          <p:spPr>
            <a:xfrm>
              <a:off x="3242579" y="824358"/>
              <a:ext cx="2658841" cy="663232"/>
            </a:xfrm>
            <a:prstGeom prst="roundRect">
              <a:avLst>
                <a:gd name="adj" fmla="val 25611"/>
              </a:avLst>
            </a:prstGeom>
            <a:solidFill>
              <a:schemeClr val="accent2">
                <a:lumMod val="40000"/>
                <a:lumOff val="60000"/>
              </a:schemeClr>
            </a:solidFill>
            <a:ln w="12700" cap="flat">
              <a:solidFill>
                <a:srgbClr val="4F81BD"/>
              </a:solidFill>
              <a:prstDash val="solid"/>
              <a:round/>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dirty="0">
                  <a:latin typeface="Consolas" charset="0"/>
                  <a:ea typeface="Consolas" charset="0"/>
                  <a:cs typeface="Consolas" charset="0"/>
                </a:rPr>
                <a:t>Файлы с исходным кодом на VB</a:t>
              </a:r>
            </a:p>
          </p:txBody>
        </p:sp>
        <p:sp>
          <p:nvSpPr>
            <p:cNvPr id="84" name="Shape 116"/>
            <p:cNvSpPr/>
            <p:nvPr/>
          </p:nvSpPr>
          <p:spPr>
            <a:xfrm>
              <a:off x="6257071" y="824358"/>
              <a:ext cx="2658841" cy="663232"/>
            </a:xfrm>
            <a:prstGeom prst="roundRect">
              <a:avLst>
                <a:gd name="adj" fmla="val 25611"/>
              </a:avLst>
            </a:prstGeom>
            <a:solidFill>
              <a:schemeClr val="accent2">
                <a:lumMod val="40000"/>
                <a:lumOff val="60000"/>
              </a:schemeClr>
            </a:solidFill>
            <a:ln w="12700" cap="flat">
              <a:solidFill>
                <a:srgbClr val="4F81BD"/>
              </a:solidFill>
              <a:prstDash val="solid"/>
              <a:round/>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dirty="0">
                  <a:latin typeface="Consolas" charset="0"/>
                  <a:ea typeface="Consolas" charset="0"/>
                  <a:cs typeface="Consolas" charset="0"/>
                </a:rPr>
                <a:t>Файлы с исходным кодом на IL</a:t>
              </a:r>
            </a:p>
          </p:txBody>
        </p:sp>
      </p:grpSp>
      <p:sp>
        <p:nvSpPr>
          <p:cNvPr id="2" name="Заголовок 1"/>
          <p:cNvSpPr>
            <a:spLocks noGrp="1"/>
          </p:cNvSpPr>
          <p:nvPr>
            <p:ph type="title"/>
          </p:nvPr>
        </p:nvSpPr>
        <p:spPr>
          <a:effectLst/>
        </p:spPr>
        <p:txBody>
          <a:bodyPr/>
          <a:lstStyle/>
          <a:p>
            <a:r>
              <a:rPr lang="ru-RU" dirty="0"/>
              <a:t>Управляемые модули, MSIL код и метаданные</a:t>
            </a:r>
            <a:endParaRPr lang="en-US" dirty="0"/>
          </a:p>
        </p:txBody>
      </p:sp>
      <p:sp>
        <p:nvSpPr>
          <p:cNvPr id="28" name="Shape 111"/>
          <p:cNvSpPr/>
          <p:nvPr/>
        </p:nvSpPr>
        <p:spPr>
          <a:xfrm rot="5400000">
            <a:off x="4374349" y="4462873"/>
            <a:ext cx="395298" cy="597306"/>
          </a:xfrm>
          <a:prstGeom prst="rightArrow">
            <a:avLst>
              <a:gd name="adj1" fmla="val 56081"/>
              <a:gd name="adj2" fmla="val 53254"/>
            </a:avLst>
          </a:prstGeom>
          <a:solidFill>
            <a:schemeClr val="accent3">
              <a:lumMod val="50000"/>
            </a:schemeClr>
          </a:solidFill>
          <a:ln w="12700" cap="flat">
            <a:solidFill>
              <a:schemeClr val="accent3">
                <a:lumMod val="50000"/>
              </a:schemeClr>
            </a:solidFill>
            <a:prstDash val="solid"/>
            <a:round/>
          </a:ln>
          <a:effectLst/>
        </p:spPr>
        <p:txBody>
          <a:bodyPr wrap="square" lIns="0" tIns="0" rIns="0" bIns="0" numCol="1" anchor="ctr">
            <a:noAutofit/>
          </a:bodyPr>
          <a:lstStyle/>
          <a:p>
            <a:pPr lvl="0" algn="ctr">
              <a:defRPr sz="1600" b="1"/>
            </a:pPr>
            <a:endParaRPr sz="160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ru-RU" dirty="0"/>
              <a:t>Управляемые модули, MSIL код и метаданные</a:t>
            </a:r>
            <a:endParaRPr lang="en-US" dirty="0"/>
          </a:p>
        </p:txBody>
      </p:sp>
      <p:pic>
        <p:nvPicPr>
          <p:cNvPr id="4" name="Picture 3"/>
          <p:cNvPicPr>
            <a:picLocks noChangeAspect="1"/>
          </p:cNvPicPr>
          <p:nvPr/>
        </p:nvPicPr>
        <p:blipFill>
          <a:blip r:embed="rId2"/>
          <a:stretch>
            <a:fillRect/>
          </a:stretch>
        </p:blipFill>
        <p:spPr>
          <a:xfrm>
            <a:off x="732117" y="735832"/>
            <a:ext cx="7679765" cy="5687557"/>
          </a:xfrm>
          <a:prstGeom prst="rect">
            <a:avLst/>
          </a:prstGeom>
        </p:spPr>
      </p:pic>
    </p:spTree>
    <p:extLst>
      <p:ext uri="{BB962C8B-B14F-4D97-AF65-F5344CB8AC3E}">
        <p14:creationId xmlns:p14="http://schemas.microsoft.com/office/powerpoint/2010/main" val="29159702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Управляемые модули, MSIL код и метаданные</a:t>
            </a:r>
            <a:endParaRPr lang="en-US" dirty="0"/>
          </a:p>
        </p:txBody>
      </p:sp>
      <p:sp>
        <p:nvSpPr>
          <p:cNvPr id="3" name="Скругленный прямоугольник 2"/>
          <p:cNvSpPr/>
          <p:nvPr/>
        </p:nvSpPr>
        <p:spPr>
          <a:xfrm>
            <a:off x="232012" y="996287"/>
            <a:ext cx="8707272" cy="914400"/>
          </a:xfrm>
          <a:prstGeom prst="roundRect">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solidFill>
                  <a:schemeClr val="bg1"/>
                </a:solidFill>
                <a:latin typeface="Calibri" panose="020F0502020204030204" pitchFamily="34" charset="0"/>
              </a:rPr>
              <a:t>Метаданные устраняют необходимость в заголовочных и библиотечных файлах при </a:t>
            </a:r>
            <a:r>
              <a:rPr lang="ru-RU" dirty="0" smtClean="0">
                <a:solidFill>
                  <a:schemeClr val="bg1"/>
                </a:solidFill>
                <a:latin typeface="Calibri" panose="020F0502020204030204" pitchFamily="34" charset="0"/>
              </a:rPr>
              <a:t>компиляции</a:t>
            </a:r>
            <a:endParaRPr lang="ru-RU" dirty="0">
              <a:solidFill>
                <a:schemeClr val="bg1"/>
              </a:solidFill>
              <a:latin typeface="Calibri" panose="020F0502020204030204" pitchFamily="34" charset="0"/>
            </a:endParaRPr>
          </a:p>
        </p:txBody>
      </p:sp>
      <p:sp>
        <p:nvSpPr>
          <p:cNvPr id="4" name="Скругленный прямоугольник 3"/>
          <p:cNvSpPr/>
          <p:nvPr/>
        </p:nvSpPr>
        <p:spPr>
          <a:xfrm>
            <a:off x="232012" y="2063087"/>
            <a:ext cx="8707272" cy="914400"/>
          </a:xfrm>
          <a:prstGeom prst="roundRect">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err="1">
                <a:solidFill>
                  <a:schemeClr val="bg1"/>
                </a:solidFill>
                <a:latin typeface="Calibri" panose="020F0502020204030204" pitchFamily="34" charset="0"/>
              </a:rPr>
              <a:t>Visual</a:t>
            </a:r>
            <a:r>
              <a:rPr lang="ru-RU" dirty="0">
                <a:solidFill>
                  <a:schemeClr val="bg1"/>
                </a:solidFill>
                <a:latin typeface="Calibri" panose="020F0502020204030204" pitchFamily="34" charset="0"/>
              </a:rPr>
              <a:t> </a:t>
            </a:r>
            <a:r>
              <a:rPr lang="ru-RU" dirty="0" err="1">
                <a:solidFill>
                  <a:schemeClr val="bg1"/>
                </a:solidFill>
                <a:latin typeface="Calibri" panose="020F0502020204030204" pitchFamily="34" charset="0"/>
              </a:rPr>
              <a:t>Studio</a:t>
            </a:r>
            <a:r>
              <a:rPr lang="ru-RU" dirty="0">
                <a:solidFill>
                  <a:schemeClr val="bg1"/>
                </a:solidFill>
                <a:latin typeface="Calibri" panose="020F0502020204030204" pitchFamily="34" charset="0"/>
              </a:rPr>
              <a:t> .NET использует метаданные для облегчения написания кода </a:t>
            </a:r>
          </a:p>
        </p:txBody>
      </p:sp>
      <p:sp>
        <p:nvSpPr>
          <p:cNvPr id="5" name="Скругленный прямоугольник 4"/>
          <p:cNvSpPr/>
          <p:nvPr/>
        </p:nvSpPr>
        <p:spPr>
          <a:xfrm>
            <a:off x="232012" y="3129887"/>
            <a:ext cx="8707272" cy="914400"/>
          </a:xfrm>
          <a:prstGeom prst="roundRect">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solidFill>
                  <a:schemeClr val="bg1"/>
                </a:solidFill>
                <a:latin typeface="Calibri" panose="020F0502020204030204" pitchFamily="34" charset="0"/>
              </a:rPr>
              <a:t>В процессе верификации кода CLR использует метаданные, чтобы убедиться, что код совершает только «безопасные» операции</a:t>
            </a:r>
          </a:p>
        </p:txBody>
      </p:sp>
      <p:sp>
        <p:nvSpPr>
          <p:cNvPr id="6" name="Скругленный прямоугольник 5"/>
          <p:cNvSpPr/>
          <p:nvPr/>
        </p:nvSpPr>
        <p:spPr>
          <a:xfrm>
            <a:off x="218364" y="4196687"/>
            <a:ext cx="8707272" cy="914400"/>
          </a:xfrm>
          <a:prstGeom prst="roundRect">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solidFill>
                  <a:schemeClr val="bg1"/>
                </a:solidFill>
                <a:latin typeface="Calibri" panose="020F0502020204030204" pitchFamily="34" charset="0"/>
              </a:rPr>
              <a:t>Метаданные позволяют </a:t>
            </a:r>
            <a:r>
              <a:rPr lang="ru-RU" dirty="0" err="1">
                <a:solidFill>
                  <a:schemeClr val="bg1"/>
                </a:solidFill>
                <a:latin typeface="Calibri" panose="020F0502020204030204" pitchFamily="34" charset="0"/>
              </a:rPr>
              <a:t>сериализовать</a:t>
            </a:r>
            <a:r>
              <a:rPr lang="ru-RU" dirty="0">
                <a:solidFill>
                  <a:schemeClr val="bg1"/>
                </a:solidFill>
                <a:latin typeface="Calibri" panose="020F0502020204030204" pitchFamily="34" charset="0"/>
              </a:rPr>
              <a:t> поля объекта в блок памяти на удаленной машине и затем </a:t>
            </a:r>
            <a:r>
              <a:rPr lang="ru-RU" dirty="0" err="1">
                <a:solidFill>
                  <a:schemeClr val="bg1"/>
                </a:solidFill>
                <a:latin typeface="Calibri" panose="020F0502020204030204" pitchFamily="34" charset="0"/>
              </a:rPr>
              <a:t>десериализовать</a:t>
            </a:r>
            <a:r>
              <a:rPr lang="ru-RU" dirty="0">
                <a:solidFill>
                  <a:schemeClr val="bg1"/>
                </a:solidFill>
                <a:latin typeface="Calibri" panose="020F0502020204030204" pitchFamily="34" charset="0"/>
              </a:rPr>
              <a:t>, восстановив объект и его состояние на этой машине</a:t>
            </a:r>
          </a:p>
        </p:txBody>
      </p:sp>
      <p:sp>
        <p:nvSpPr>
          <p:cNvPr id="7" name="Скругленный прямоугольник 6"/>
          <p:cNvSpPr/>
          <p:nvPr/>
        </p:nvSpPr>
        <p:spPr>
          <a:xfrm>
            <a:off x="232012" y="5263487"/>
            <a:ext cx="8707272" cy="914400"/>
          </a:xfrm>
          <a:prstGeom prst="roundRect">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solidFill>
                  <a:schemeClr val="bg1"/>
                </a:solidFill>
                <a:latin typeface="Calibri" panose="020F0502020204030204" pitchFamily="34" charset="0"/>
              </a:rPr>
              <a:t>Метаданные позволяют сборщику мусора отслеживать жизненный цикл объектов</a:t>
            </a:r>
          </a:p>
        </p:txBody>
      </p:sp>
    </p:spTree>
    <p:extLst>
      <p:ext uri="{BB962C8B-B14F-4D97-AF65-F5344CB8AC3E}">
        <p14:creationId xmlns:p14="http://schemas.microsoft.com/office/powerpoint/2010/main" val="6235358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IL </a:t>
            </a:r>
            <a:r>
              <a:rPr lang="ru-RU" dirty="0" smtClean="0"/>
              <a:t>и верификация</a:t>
            </a:r>
            <a:endParaRPr lang="en-US" dirty="0"/>
          </a:p>
        </p:txBody>
      </p:sp>
      <p:sp>
        <p:nvSpPr>
          <p:cNvPr id="4" name="Shape 147"/>
          <p:cNvSpPr/>
          <p:nvPr/>
        </p:nvSpPr>
        <p:spPr>
          <a:xfrm>
            <a:off x="201855" y="762000"/>
            <a:ext cx="8740291" cy="1592412"/>
          </a:xfrm>
          <a:prstGeom prst="roundRect">
            <a:avLst>
              <a:gd name="adj" fmla="val 17059"/>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190500" tIns="190500" rIns="190500" bIns="190500" numCol="1" anchor="ctr">
            <a:noAutofit/>
          </a:bodyPr>
          <a:lstStyle>
            <a:lvl1pPr algn="just"/>
          </a:lstStyle>
          <a:p>
            <a:r>
              <a:rPr lang="ru-RU" dirty="0">
                <a:solidFill>
                  <a:schemeClr val="bg1"/>
                </a:solidFill>
              </a:rPr>
              <a:t>IL является стековым </a:t>
            </a:r>
            <a:r>
              <a:rPr lang="ru-RU" dirty="0" smtClean="0">
                <a:solidFill>
                  <a:schemeClr val="bg1"/>
                </a:solidFill>
              </a:rPr>
              <a:t>языком – все </a:t>
            </a:r>
            <a:r>
              <a:rPr lang="ru-RU" dirty="0">
                <a:solidFill>
                  <a:schemeClr val="bg1"/>
                </a:solidFill>
              </a:rPr>
              <a:t>его инструкции заносят операнды в </a:t>
            </a:r>
            <a:r>
              <a:rPr lang="ru-RU" dirty="0" smtClean="0">
                <a:solidFill>
                  <a:schemeClr val="bg1"/>
                </a:solidFill>
              </a:rPr>
              <a:t>стек вычислений (</a:t>
            </a:r>
            <a:r>
              <a:rPr lang="en-US" dirty="0" smtClean="0">
                <a:solidFill>
                  <a:schemeClr val="bg1"/>
                </a:solidFill>
              </a:rPr>
              <a:t>evaluation stack</a:t>
            </a:r>
            <a:r>
              <a:rPr lang="ru-RU" dirty="0" smtClean="0">
                <a:solidFill>
                  <a:schemeClr val="bg1"/>
                </a:solidFill>
              </a:rPr>
              <a:t>) и </a:t>
            </a:r>
            <a:r>
              <a:rPr lang="ru-RU" dirty="0">
                <a:solidFill>
                  <a:schemeClr val="bg1"/>
                </a:solidFill>
              </a:rPr>
              <a:t>извлекают результаты из стека. IL не содержит инструкций для работы с </a:t>
            </a:r>
            <a:r>
              <a:rPr lang="ru-RU" dirty="0" smtClean="0">
                <a:solidFill>
                  <a:schemeClr val="bg1"/>
                </a:solidFill>
              </a:rPr>
              <a:t>регистрами (</a:t>
            </a:r>
            <a:r>
              <a:rPr lang="ru-RU" dirty="0">
                <a:solidFill>
                  <a:schemeClr val="bg1"/>
                </a:solidFill>
              </a:rPr>
              <a:t>абстрагирует разработчика от конкретного </a:t>
            </a:r>
            <a:r>
              <a:rPr lang="ru-RU" dirty="0" smtClean="0">
                <a:solidFill>
                  <a:schemeClr val="bg1"/>
                </a:solidFill>
              </a:rPr>
              <a:t>процессора), что упрощает </a:t>
            </a:r>
            <a:r>
              <a:rPr lang="ru-RU" dirty="0">
                <a:solidFill>
                  <a:schemeClr val="bg1"/>
                </a:solidFill>
              </a:rPr>
              <a:t>создание новых языков и компиляторов, генерирующих код для CLR. </a:t>
            </a:r>
          </a:p>
        </p:txBody>
      </p:sp>
      <p:sp>
        <p:nvSpPr>
          <p:cNvPr id="5" name="Shape 147"/>
          <p:cNvSpPr/>
          <p:nvPr/>
        </p:nvSpPr>
        <p:spPr>
          <a:xfrm>
            <a:off x="201855" y="2506812"/>
            <a:ext cx="8740291" cy="1592412"/>
          </a:xfrm>
          <a:prstGeom prst="roundRect">
            <a:avLst>
              <a:gd name="adj" fmla="val 17059"/>
            </a:avLst>
          </a:prstGeom>
          <a:solidFill>
            <a:schemeClr val="accent2">
              <a:lumMod val="50000"/>
            </a:schemeClr>
          </a:solid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190500" tIns="190500" rIns="190500" bIns="190500" numCol="1" anchor="ctr">
            <a:noAutofit/>
          </a:bodyPr>
          <a:lstStyle>
            <a:lvl1pPr algn="just"/>
          </a:lstStyle>
          <a:p>
            <a:r>
              <a:rPr lang="ru-RU" dirty="0">
                <a:solidFill>
                  <a:schemeClr val="bg1"/>
                </a:solidFill>
              </a:rPr>
              <a:t>IL-код </a:t>
            </a:r>
            <a:r>
              <a:rPr lang="ru-RU" dirty="0" smtClean="0">
                <a:solidFill>
                  <a:schemeClr val="bg1"/>
                </a:solidFill>
              </a:rPr>
              <a:t>обеспечивает </a:t>
            </a:r>
            <a:r>
              <a:rPr lang="ru-RU" dirty="0">
                <a:solidFill>
                  <a:schemeClr val="bg1"/>
                </a:solidFill>
              </a:rPr>
              <a:t>безопасность приложения и его </a:t>
            </a:r>
            <a:r>
              <a:rPr lang="ru-RU" dirty="0" smtClean="0">
                <a:solidFill>
                  <a:schemeClr val="bg1"/>
                </a:solidFill>
              </a:rPr>
              <a:t>устойчивость </a:t>
            </a:r>
            <a:r>
              <a:rPr lang="ru-RU" dirty="0">
                <a:solidFill>
                  <a:schemeClr val="bg1"/>
                </a:solidFill>
              </a:rPr>
              <a:t>перед </a:t>
            </a:r>
            <a:r>
              <a:rPr lang="ru-RU" dirty="0" smtClean="0">
                <a:solidFill>
                  <a:schemeClr val="bg1"/>
                </a:solidFill>
              </a:rPr>
              <a:t>ошибками</a:t>
            </a:r>
            <a:r>
              <a:rPr lang="ru-RU" dirty="0">
                <a:solidFill>
                  <a:schemeClr val="bg1"/>
                </a:solidFill>
              </a:rPr>
              <a:t> </a:t>
            </a:r>
            <a:r>
              <a:rPr lang="ru-RU" dirty="0" smtClean="0">
                <a:solidFill>
                  <a:schemeClr val="bg1"/>
                </a:solidFill>
              </a:rPr>
              <a:t>– в </a:t>
            </a:r>
            <a:r>
              <a:rPr lang="ru-RU" dirty="0">
                <a:solidFill>
                  <a:schemeClr val="bg1"/>
                </a:solidFill>
              </a:rPr>
              <a:t>процессе компиляции IL в машинные инструкции CLR выполняется процедура, называемая </a:t>
            </a:r>
            <a:r>
              <a:rPr lang="ru-RU" i="1" dirty="0" smtClean="0">
                <a:solidFill>
                  <a:schemeClr val="bg1"/>
                </a:solidFill>
              </a:rPr>
              <a:t>верификацией̆ </a:t>
            </a:r>
            <a:r>
              <a:rPr lang="ru-RU" dirty="0">
                <a:solidFill>
                  <a:schemeClr val="bg1"/>
                </a:solidFill>
              </a:rPr>
              <a:t>— анализ высокоуровневого кода IL и проверка безопасности всех операций. </a:t>
            </a:r>
          </a:p>
        </p:txBody>
      </p:sp>
    </p:spTree>
    <p:extLst>
      <p:ext uri="{BB962C8B-B14F-4D97-AF65-F5344CB8AC3E}">
        <p14:creationId xmlns:p14="http://schemas.microsoft.com/office/powerpoint/2010/main" val="29995124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EPAM_PPT_General_Template_20150223">
  <a:themeElements>
    <a:clrScheme name="EPAM_Color">
      <a:dk1>
        <a:srgbClr val="464547"/>
      </a:dk1>
      <a:lt1>
        <a:sysClr val="window" lastClr="FFFFFF"/>
      </a:lt1>
      <a:dk2>
        <a:srgbClr val="666666"/>
      </a:dk2>
      <a:lt2>
        <a:srgbClr val="999999"/>
      </a:lt2>
      <a:accent1>
        <a:srgbClr val="CCCCCC"/>
      </a:accent1>
      <a:accent2>
        <a:srgbClr val="39C2D7"/>
      </a:accent2>
      <a:accent3>
        <a:srgbClr val="1B8BA0"/>
      </a:accent3>
      <a:accent4>
        <a:srgbClr val="A3C644"/>
      </a:accent4>
      <a:accent5>
        <a:srgbClr val="7F993A"/>
      </a:accent5>
      <a:accent6>
        <a:srgbClr val="B22746"/>
      </a:accent6>
      <a:hlink>
        <a:srgbClr val="32B6CE"/>
      </a:hlink>
      <a:folHlink>
        <a:srgbClr val="1B8A9F"/>
      </a:folHlink>
    </a:clrScheme>
    <a:fontScheme name="Custom 5">
      <a:majorFont>
        <a:latin typeface="Arial Black"/>
        <a:ea typeface=""/>
        <a:cs typeface=""/>
      </a:majorFont>
      <a:minorFont>
        <a:latin typeface="Trebuchet M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50000"/>
          </a:schemeClr>
        </a:solidFill>
        <a:ln>
          <a:solidFill>
            <a:schemeClr val="accent2">
              <a:lumMod val="50000"/>
            </a:schemeClr>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just">
          <a:defRPr>
            <a:latin typeface="Calibri" panose="020F050202020403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 Progress Report 2015. Anzhelika KRAVCHUK" id="{BEF425CB-6D6F-3C4B-BDD6-805C803C4927}" vid="{68945816-9B0B-B749-8A33-A2C9A1DA0CAB}"/>
    </a:ext>
  </a:extLst>
</a:theme>
</file>

<file path=ppt/theme/theme2.xml><?xml version="1.0" encoding="utf-8"?>
<a:theme xmlns:a="http://schemas.openxmlformats.org/drawingml/2006/main" name="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4F81BD"/>
          </a:solidFill>
          <a:prstDash val="solid"/>
          <a:bevel/>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F81BD"/>
          </a:solidFill>
          <a:prstDash val="solid"/>
          <a:bevel/>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TrainingMaterialsTemplate</Template>
  <TotalTime>13916</TotalTime>
  <Words>4559</Words>
  <Application>Microsoft Macintosh PowerPoint</Application>
  <PresentationFormat>On-screen Show (4:3)</PresentationFormat>
  <Paragraphs>473</Paragraphs>
  <Slides>48</Slides>
  <Notes>25</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48</vt:i4>
      </vt:variant>
    </vt:vector>
  </HeadingPairs>
  <TitlesOfParts>
    <vt:vector size="60" baseType="lpstr">
      <vt:lpstr>Arial</vt:lpstr>
      <vt:lpstr>Arial Black</vt:lpstr>
      <vt:lpstr>Calibri</vt:lpstr>
      <vt:lpstr>Consolas</vt:lpstr>
      <vt:lpstr>Courier New</vt:lpstr>
      <vt:lpstr>Helvetica</vt:lpstr>
      <vt:lpstr>Helvetica LT Std</vt:lpstr>
      <vt:lpstr>Helvetica Neue</vt:lpstr>
      <vt:lpstr>Lucida Grande</vt:lpstr>
      <vt:lpstr>Narkisim</vt:lpstr>
      <vt:lpstr>Trebuchet MS</vt:lpstr>
      <vt:lpstr>EPAM_PPT_General_Template_20150223</vt:lpstr>
      <vt:lpstr>PowerPoint Presentation</vt:lpstr>
      <vt:lpstr>Платформа .NET Framework</vt:lpstr>
      <vt:lpstr>Платформа .NET Framework. CLR</vt:lpstr>
      <vt:lpstr>Основные компоненты CLR</vt:lpstr>
      <vt:lpstr>Основные компоненты CLR</vt:lpstr>
      <vt:lpstr>Управляемые модули, MSIL код и метаданные</vt:lpstr>
      <vt:lpstr>Управляемые модули, MSIL код и метаданные</vt:lpstr>
      <vt:lpstr>Управляемые модули, MSIL код и метаданные</vt:lpstr>
      <vt:lpstr>IL и верификация</vt:lpstr>
      <vt:lpstr>Виды JIT-компиляции</vt:lpstr>
      <vt:lpstr>Виды компиляции. Normal JIT-компиляция</vt:lpstr>
      <vt:lpstr>Виды компиляции. Econo-JIT-компиляция</vt:lpstr>
      <vt:lpstr>Виды компиляции. Pre-JIT-компиляция</vt:lpstr>
      <vt:lpstr>Как CLR загружает, компилирует и запускает сборки</vt:lpstr>
      <vt:lpstr>Как CLR загружает, компилирует и запускает сборки</vt:lpstr>
      <vt:lpstr>Как CLR загружает, компилирует и запускает сборки</vt:lpstr>
      <vt:lpstr>Сборки в .NET</vt:lpstr>
      <vt:lpstr>Сборки в .NET</vt:lpstr>
      <vt:lpstr>Сборки в .NET</vt:lpstr>
      <vt:lpstr>Сборки в .NET</vt:lpstr>
      <vt:lpstr>Сборки в .NET</vt:lpstr>
      <vt:lpstr>Сборки в .NET</vt:lpstr>
      <vt:lpstr>Сборки в .NET</vt:lpstr>
      <vt:lpstr>Сборки в .NET</vt:lpstr>
      <vt:lpstr>Сборки в .NET</vt:lpstr>
      <vt:lpstr>Сборки в .NET</vt:lpstr>
      <vt:lpstr>Изучение сборок с помощью утилит ildasm. exe и Reflector</vt:lpstr>
      <vt:lpstr>Инструменты, предоставляемые .NET Framework</vt:lpstr>
      <vt:lpstr>Инструменты, предоставляемые .NET Framework</vt:lpstr>
      <vt:lpstr>Инструменты, предоставляемые .NET Framework</vt:lpstr>
      <vt:lpstr>Загрузка CLR</vt:lpstr>
      <vt:lpstr> Сборки и домены приложений</vt:lpstr>
      <vt:lpstr> Сборки и домены приложений</vt:lpstr>
      <vt:lpstr> Сборки и домены приложений</vt:lpstr>
      <vt:lpstr>Common Language Infrastructure</vt:lpstr>
      <vt:lpstr>Common Type System, Common Language Specification</vt:lpstr>
      <vt:lpstr>Common Type System, Common Language Specification</vt:lpstr>
      <vt:lpstr>Common Type System, Common Language Specification</vt:lpstr>
      <vt:lpstr>Common Type System, Common Language Specification</vt:lpstr>
      <vt:lpstr>Язык C#</vt:lpstr>
      <vt:lpstr>Эволюция C#,  CLR и .NET Framework</vt:lpstr>
      <vt:lpstr>Эволюция языка C#</vt:lpstr>
      <vt:lpstr>Документирование приложений. XML комментарии</vt:lpstr>
      <vt:lpstr>Документирование приложений. XML комментарии</vt:lpstr>
      <vt:lpstr>Создание документации из XML комментариев</vt:lpstr>
      <vt:lpstr>Создание документации из XML комментариев</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Введение в С# и .NET Framework</dc:title>
  <cp:lastModifiedBy>Анжелика Кравчук</cp:lastModifiedBy>
  <cp:revision>386</cp:revision>
  <cp:lastPrinted>2015-09-07T17:02:35Z</cp:lastPrinted>
  <dcterms:modified xsi:type="dcterms:W3CDTF">2016-06-30T06:55:58Z</dcterms:modified>
</cp:coreProperties>
</file>